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9" r:id="rId3"/>
    <p:sldId id="260" r:id="rId4"/>
    <p:sldId id="276" r:id="rId5"/>
    <p:sldId id="275" r:id="rId6"/>
    <p:sldId id="257" r:id="rId7"/>
    <p:sldId id="259" r:id="rId8"/>
    <p:sldId id="263" r:id="rId9"/>
    <p:sldId id="264" r:id="rId10"/>
    <p:sldId id="270" r:id="rId11"/>
    <p:sldId id="272" r:id="rId12"/>
    <p:sldId id="274" r:id="rId13"/>
    <p:sldId id="269" r:id="rId14"/>
    <p:sldId id="271" r:id="rId15"/>
    <p:sldId id="265" r:id="rId16"/>
    <p:sldId id="266" r:id="rId17"/>
    <p:sldId id="273" r:id="rId18"/>
    <p:sldId id="268" r:id="rId19"/>
    <p:sldId id="277" r:id="rId20"/>
    <p:sldId id="278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09B"/>
    <a:srgbClr val="1408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60F8E-0C45-4A13-B7B4-030B6DCE368B}" v="532" dt="2021-04-06T13:25:1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inarova Kristina" userId="1b9d796bfb453d3a" providerId="Windows Live" clId="Web-{FDE60F8E-0C45-4A13-B7B4-030B6DCE368B}"/>
    <pc:docChg chg="addSld delSld modSld">
      <pc:chgData name="Oinarova Kristina" userId="1b9d796bfb453d3a" providerId="Windows Live" clId="Web-{FDE60F8E-0C45-4A13-B7B4-030B6DCE368B}" dt="2021-04-06T13:25:51.318" v="281"/>
      <pc:docMkLst>
        <pc:docMk/>
      </pc:docMkLst>
      <pc:sldChg chg="addSp modSp mod setBg setClrOvrMap">
        <pc:chgData name="Oinarova Kristina" userId="1b9d796bfb453d3a" providerId="Windows Live" clId="Web-{FDE60F8E-0C45-4A13-B7B4-030B6DCE368B}" dt="2021-04-06T13:25:51.318" v="281"/>
        <pc:sldMkLst>
          <pc:docMk/>
          <pc:sldMk cId="1756021853" sldId="256"/>
        </pc:sldMkLst>
        <pc:spChg chg="mod ord">
          <ac:chgData name="Oinarova Kristina" userId="1b9d796bfb453d3a" providerId="Windows Live" clId="Web-{FDE60F8E-0C45-4A13-B7B4-030B6DCE368B}" dt="2021-04-06T13:25:51.318" v="281"/>
          <ac:spMkLst>
            <pc:docMk/>
            <pc:sldMk cId="1756021853" sldId="256"/>
            <ac:spMk id="2" creationId="{00000000-0000-0000-0000-000000000000}"/>
          </ac:spMkLst>
        </pc:spChg>
        <pc:spChg chg="mod">
          <ac:chgData name="Oinarova Kristina" userId="1b9d796bfb453d3a" providerId="Windows Live" clId="Web-{FDE60F8E-0C45-4A13-B7B4-030B6DCE368B}" dt="2021-04-06T13:25:51.318" v="281"/>
          <ac:spMkLst>
            <pc:docMk/>
            <pc:sldMk cId="1756021853" sldId="256"/>
            <ac:spMk id="3" creationId="{00000000-0000-0000-0000-000000000000}"/>
          </ac:spMkLst>
        </pc:spChg>
        <pc:spChg chg="add">
          <ac:chgData name="Oinarova Kristina" userId="1b9d796bfb453d3a" providerId="Windows Live" clId="Web-{FDE60F8E-0C45-4A13-B7B4-030B6DCE368B}" dt="2021-04-06T13:25:51.318" v="281"/>
          <ac:spMkLst>
            <pc:docMk/>
            <pc:sldMk cId="1756021853" sldId="256"/>
            <ac:spMk id="13" creationId="{053FB2EE-284F-4C87-AB3D-BBF87A9FAB97}"/>
          </ac:spMkLst>
        </pc:spChg>
        <pc:grpChg chg="add">
          <ac:chgData name="Oinarova Kristina" userId="1b9d796bfb453d3a" providerId="Windows Live" clId="Web-{FDE60F8E-0C45-4A13-B7B4-030B6DCE368B}" dt="2021-04-06T13:25:51.318" v="281"/>
          <ac:grpSpMkLst>
            <pc:docMk/>
            <pc:sldMk cId="1756021853" sldId="256"/>
            <ac:grpSpMk id="8" creationId="{D2C4BFA1-2075-4901-9E24-E41D1FDD51FD}"/>
          </ac:grpSpMkLst>
        </pc:grpChg>
      </pc:sldChg>
      <pc:sldChg chg="addSp delSp modSp new mod modTransition modClrScheme addAnim modAnim chgLayout">
        <pc:chgData name="Oinarova Kristina" userId="1b9d796bfb453d3a" providerId="Windows Live" clId="Web-{FDE60F8E-0C45-4A13-B7B4-030B6DCE368B}" dt="2021-04-06T13:24:57.441" v="279"/>
        <pc:sldMkLst>
          <pc:docMk/>
          <pc:sldMk cId="1144962022" sldId="257"/>
        </pc:sldMkLst>
        <pc:spChg chg="mod ord">
          <ac:chgData name="Oinarova Kristina" userId="1b9d796bfb453d3a" providerId="Windows Live" clId="Web-{FDE60F8E-0C45-4A13-B7B4-030B6DCE368B}" dt="2021-04-06T13:19:03.542" v="193"/>
          <ac:spMkLst>
            <pc:docMk/>
            <pc:sldMk cId="1144962022" sldId="257"/>
            <ac:spMk id="2" creationId="{CCC2629E-3324-4B1F-92E6-D9E62E7A0280}"/>
          </ac:spMkLst>
        </pc:spChg>
        <pc:spChg chg="mod ord">
          <ac:chgData name="Oinarova Kristina" userId="1b9d796bfb453d3a" providerId="Windows Live" clId="Web-{FDE60F8E-0C45-4A13-B7B4-030B6DCE368B}" dt="2021-04-06T13:19:03.542" v="193"/>
          <ac:spMkLst>
            <pc:docMk/>
            <pc:sldMk cId="1144962022" sldId="257"/>
            <ac:spMk id="3" creationId="{B3699F5D-0B31-4B12-B070-14D2F513A408}"/>
          </ac:spMkLst>
        </pc:spChg>
        <pc:spChg chg="add del mod ord">
          <ac:chgData name="Oinarova Kristina" userId="1b9d796bfb453d3a" providerId="Windows Live" clId="Web-{FDE60F8E-0C45-4A13-B7B4-030B6DCE368B}" dt="2021-04-06T13:19:03.542" v="193"/>
          <ac:spMkLst>
            <pc:docMk/>
            <pc:sldMk cId="1144962022" sldId="257"/>
            <ac:spMk id="4" creationId="{BA2A4CBE-9CBE-4039-8615-4E0F92247159}"/>
          </ac:spMkLst>
        </pc:spChg>
      </pc:sldChg>
      <pc:sldChg chg="modSp del">
        <pc:chgData name="Oinarova Kristina" userId="1b9d796bfb453d3a" providerId="Windows Live" clId="Web-{FDE60F8E-0C45-4A13-B7B4-030B6DCE368B}" dt="2021-04-06T13:11:25.593" v="2"/>
        <pc:sldMkLst>
          <pc:docMk/>
          <pc:sldMk cId="2237896578" sldId="257"/>
        </pc:sldMkLst>
        <pc:spChg chg="mod">
          <ac:chgData name="Oinarova Kristina" userId="1b9d796bfb453d3a" providerId="Windows Live" clId="Web-{FDE60F8E-0C45-4A13-B7B4-030B6DCE368B}" dt="2021-04-06T13:11:07.108" v="0" actId="20577"/>
          <ac:spMkLst>
            <pc:docMk/>
            <pc:sldMk cId="2237896578" sldId="257"/>
            <ac:spMk id="2" creationId="{00000000-0000-0000-0000-000000000000}"/>
          </ac:spMkLst>
        </pc:spChg>
        <pc:grpChg chg="mod">
          <ac:chgData name="Oinarova Kristina" userId="1b9d796bfb453d3a" providerId="Windows Live" clId="Web-{FDE60F8E-0C45-4A13-B7B4-030B6DCE368B}" dt="2021-04-06T13:11:11.374" v="1" actId="1076"/>
          <ac:grpSpMkLst>
            <pc:docMk/>
            <pc:sldMk cId="2237896578" sldId="257"/>
            <ac:grpSpMk id="9" creationId="{00000000-0000-0000-0000-000000000000}"/>
          </ac:grpSpMkLst>
        </pc:grpChg>
      </pc:sldChg>
      <pc:sldChg chg="del">
        <pc:chgData name="Oinarova Kristina" userId="1b9d796bfb453d3a" providerId="Windows Live" clId="Web-{FDE60F8E-0C45-4A13-B7B4-030B6DCE368B}" dt="2021-04-06T13:11:28.734" v="3"/>
        <pc:sldMkLst>
          <pc:docMk/>
          <pc:sldMk cId="1780716322" sldId="258"/>
        </pc:sldMkLst>
      </pc:sldChg>
      <pc:sldChg chg="modSp new modTransition addAnim modAnim">
        <pc:chgData name="Oinarova Kristina" userId="1b9d796bfb453d3a" providerId="Windows Live" clId="Web-{FDE60F8E-0C45-4A13-B7B4-030B6DCE368B}" dt="2021-04-06T13:25:12.582" v="280"/>
        <pc:sldMkLst>
          <pc:docMk/>
          <pc:sldMk cId="2847814385" sldId="258"/>
        </pc:sldMkLst>
        <pc:spChg chg="mod">
          <ac:chgData name="Oinarova Kristina" userId="1b9d796bfb453d3a" providerId="Windows Live" clId="Web-{FDE60F8E-0C45-4A13-B7B4-030B6DCE368B}" dt="2021-04-06T13:22:23.531" v="266" actId="14100"/>
          <ac:spMkLst>
            <pc:docMk/>
            <pc:sldMk cId="2847814385" sldId="258"/>
            <ac:spMk id="3" creationId="{6DEE2CBA-7633-4CD1-9EB2-24F82A4428F1}"/>
          </ac:spMkLst>
        </pc:spChg>
      </pc:sldChg>
      <pc:sldChg chg="addSp modSp new mod setBg setClrOvrMap">
        <pc:chgData name="Oinarova Kristina" userId="1b9d796bfb453d3a" providerId="Windows Live" clId="Web-{FDE60F8E-0C45-4A13-B7B4-030B6DCE368B}" dt="2021-04-06T13:24:11.346" v="275" actId="1076"/>
        <pc:sldMkLst>
          <pc:docMk/>
          <pc:sldMk cId="1497791691" sldId="259"/>
        </pc:sldMkLst>
        <pc:picChg chg="add mod">
          <ac:chgData name="Oinarova Kristina" userId="1b9d796bfb453d3a" providerId="Windows Live" clId="Web-{FDE60F8E-0C45-4A13-B7B4-030B6DCE368B}" dt="2021-04-06T13:24:11.346" v="275" actId="1076"/>
          <ac:picMkLst>
            <pc:docMk/>
            <pc:sldMk cId="1497791691" sldId="259"/>
            <ac:picMk id="2" creationId="{1FA8B2CA-DE5C-4339-8EBE-85971EE6EA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D3438-2579-4088-A887-CE95B5B82DAB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79531-AC34-4D7D-BDC5-489E0814D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6678A7-2050-43F2-A0A6-5545AB9B5A8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5"/>
            <a:ext cx="4846108" cy="3425436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4096" cy="403639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DED07-323C-4EAD-876F-C85988B47B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c1d3162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c1d3162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494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56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734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4DE0-1732-4322-879F-9FB72F3C0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11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7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329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17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15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429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4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8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889A-3DB7-44D0-BB4D-371D2234BE8B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1CDD-C2CC-43B3-8377-09275C5192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9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&#1042;%20&#1082;&#1086;&#1089;&#1084;&#1086;&#1089;.wm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42;%20&#1082;&#1086;&#1089;&#1084;&#1086;&#1089;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2C4BFA1-2075-4901-9E24-E41D1FDD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6612" y="1231011"/>
            <a:ext cx="7426997" cy="4395978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="" xmlns:a16="http://schemas.microsoft.com/office/drawing/2014/main" id="{985A7375-E3AF-4F5C-85AE-17E883295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0307F65-8304-4FA8-A841-D4D7625411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="" xmlns:a16="http://schemas.microsoft.com/office/drawing/2014/main" id="{C8B8394C-136F-4E05-A002-D93A5E79C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9100"/>
            <a:ext cx="6858000" cy="5715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200" dirty="0" smtClean="0">
                <a:cs typeface="Calibri"/>
              </a:rPr>
              <a:t>МБОУ КГО «Гимназия» </a:t>
            </a:r>
          </a:p>
          <a:p>
            <a:r>
              <a:rPr lang="ru-RU" sz="3200" dirty="0" smtClean="0">
                <a:cs typeface="Calibri"/>
              </a:rPr>
              <a:t>апрель 2021</a:t>
            </a:r>
            <a:endParaRPr lang="en-US" sz="3200" dirty="0"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3FB2EE-284F-4C87-AB3D-BBF87A9FAB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74320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39654"/>
            <a:ext cx="6858000" cy="1035891"/>
          </a:xfrm>
        </p:spPr>
        <p:txBody>
          <a:bodyPr anchor="ctr">
            <a:normAutofit fontScale="90000"/>
          </a:bodyPr>
          <a:lstStyle/>
          <a:p>
            <a:r>
              <a:rPr lang="ru-RU" sz="3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rgbClr val="D2609B"/>
                  </a:outerShdw>
                </a:effectLst>
                <a:latin typeface="+mn-lt"/>
                <a:cs typeface="Calibri"/>
              </a:rPr>
              <a:t>Проект, посвященный  60-летию первого полета человека в космос</a:t>
            </a:r>
            <a:br>
              <a:rPr lang="ru-RU" sz="3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rgbClr val="D2609B"/>
                  </a:outerShdw>
                </a:effectLst>
                <a:latin typeface="+mn-lt"/>
                <a:cs typeface="Calibri"/>
              </a:rPr>
            </a:br>
            <a:r>
              <a:rPr lang="en-US" sz="3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rgbClr val="D2609B"/>
                  </a:outerShdw>
                </a:effectLst>
                <a:latin typeface="+mn-lt"/>
                <a:cs typeface="Calibri"/>
              </a:rPr>
              <a:t>"КОСМОС</a:t>
            </a:r>
            <a:r>
              <a:rPr lang="ru-RU" sz="3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rgbClr val="D2609B"/>
                  </a:outerShdw>
                </a:effectLst>
                <a:latin typeface="+mn-lt"/>
                <a:cs typeface="Calibri"/>
              </a:rPr>
              <a:t> В ЗАДАЧАХ</a:t>
            </a:r>
            <a:r>
              <a:rPr lang="en-US" sz="3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700000" algn="bl" rotWithShape="0">
                    <a:srgbClr val="D2609B"/>
                  </a:outerShdw>
                </a:effectLst>
                <a:latin typeface="+mn-lt"/>
                <a:cs typeface="Calibri"/>
              </a:rPr>
              <a:t>"</a:t>
            </a:r>
            <a:endParaRPr lang="en-US" sz="3000" b="1" dirty="0">
              <a:ln w="13462">
                <a:solidFill>
                  <a:prstClr val="white"/>
                </a:solidFill>
                <a:prstDash val="solid"/>
              </a:ln>
              <a:solidFill>
                <a:schemeClr val="bg2"/>
              </a:solidFill>
              <a:effectLst>
                <a:outerShdw dist="38100" dir="2700000" algn="bl" rotWithShape="0">
                  <a:srgbClr val="D2609B"/>
                </a:outerShdw>
              </a:effectLst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021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un9-60.userapi.com/impg/z4ds_SWeVYhufhuk40jRj3INLsQFQCSoKkGsoA/oJC-3MDGRpI.jpg?size=1600x900&amp;quality=96&amp;sign=21686e421d2dca93f7b16c5a0eb10a8f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0145"/>
            <a:ext cx="8439856" cy="46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3445_c6e861c9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-99392"/>
            <a:ext cx="1867388" cy="1846216"/>
          </a:xfrm>
          <a:prstGeom prst="rect">
            <a:avLst/>
          </a:prstGeom>
        </p:spPr>
      </p:pic>
      <p:pic>
        <p:nvPicPr>
          <p:cNvPr id="6" name="Рисунок 5" descr="147652192-space-rocket-emoj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12857">
            <a:off x="928073" y="-214928"/>
            <a:ext cx="2115053" cy="211505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939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Расстояние </a:t>
            </a:r>
            <a:r>
              <a:rPr lang="ru-RU" dirty="0"/>
              <a:t>между Землей и Луной </a:t>
            </a:r>
            <a:r>
              <a:rPr lang="ru-RU" dirty="0" smtClean="0"/>
              <a:t>380000 км</a:t>
            </a:r>
            <a:r>
              <a:rPr lang="ru-RU" dirty="0"/>
              <a:t>. С Байконура на Луну со скоростью 60000 км/ч вылетел первый космический корабль, а через два часа после этого навстречу ему с Луны стартовал второй корабль со скоростью 70000 км/ч. На каком расстоянии от Земли корабли встретятся?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200" y="404664"/>
            <a:ext cx="7772400" cy="23762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 кос</a:t>
            </a:r>
            <a:r>
              <a:rPr lang="ru-RU" sz="3200" dirty="0" smtClean="0"/>
              <a:t>мическом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ковчеге 300 </a:t>
            </a:r>
            <a:r>
              <a:rPr lang="ru-RU" sz="3200" dirty="0" smtClean="0">
                <a:solidFill>
                  <a:srgbClr val="FFFF00"/>
                </a:solidFill>
              </a:rPr>
              <a:t>космонавтов. Из них </a:t>
            </a:r>
            <a:r>
              <a:rPr lang="ru-RU" sz="3200" dirty="0" smtClean="0"/>
              <a:t>85</a:t>
            </a:r>
            <a:r>
              <a:rPr lang="ru-RU" sz="3200" dirty="0" smtClean="0">
                <a:solidFill>
                  <a:srgbClr val="FFFF00"/>
                </a:solidFill>
              </a:rPr>
              <a:t>%</a:t>
            </a:r>
            <a:r>
              <a:rPr lang="ru-RU" sz="3200" dirty="0" smtClean="0"/>
              <a:t> выходили в</a:t>
            </a:r>
            <a:r>
              <a:rPr lang="ru-RU" sz="3200" dirty="0" smtClean="0">
                <a:solidFill>
                  <a:srgbClr val="FFFF00"/>
                </a:solidFill>
              </a:rPr>
              <a:t> открытый космос. Ск</a:t>
            </a:r>
            <a:r>
              <a:rPr lang="ru-RU" sz="3200" dirty="0" smtClean="0"/>
              <a:t>олько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космонавтов</a:t>
            </a:r>
            <a:r>
              <a:rPr lang="ru-RU" sz="3200" dirty="0" smtClean="0">
                <a:solidFill>
                  <a:srgbClr val="FFFF00"/>
                </a:solidFill>
              </a:rPr>
              <a:t> не выходило в открытый </a:t>
            </a:r>
            <a:r>
              <a:rPr lang="ru-RU" sz="3200" dirty="0" smtClean="0"/>
              <a:t>космос? </a:t>
            </a:r>
            <a:r>
              <a:rPr lang="ru-RU" sz="3200" dirty="0" smtClean="0">
                <a:solidFill>
                  <a:srgbClr val="FFFF00"/>
                </a:solidFill>
              </a:rPr>
              <a:t>Сколько % космонавтов н</a:t>
            </a:r>
            <a:r>
              <a:rPr lang="ru-RU" sz="3200" dirty="0" smtClean="0"/>
              <a:t>е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/>
              <a:t>выходило в</a:t>
            </a:r>
            <a:r>
              <a:rPr lang="ru-RU" sz="3200" dirty="0" smtClean="0">
                <a:solidFill>
                  <a:srgbClr val="FFFF00"/>
                </a:solidFill>
              </a:rPr>
              <a:t> открытый косм</a:t>
            </a:r>
            <a:r>
              <a:rPr lang="ru-RU" sz="3200" dirty="0" smtClean="0"/>
              <a:t>ос?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1768" y="321297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993" y="3212976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19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20756"/>
            <a:ext cx="7886700" cy="4380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+mj-lt"/>
              </a:rPr>
              <a:t>   Космический корабль со скоростью 11,2 км в секунду долетел до Луны и вернулся обратно на Землю. Сколько времени потратил корабль, если расстояние от Земли до </a:t>
            </a:r>
            <a:r>
              <a:rPr lang="ru-RU" sz="3200" dirty="0">
                <a:latin typeface="+mj-lt"/>
              </a:rPr>
              <a:t>Луны </a:t>
            </a:r>
            <a:r>
              <a:rPr lang="ru-RU" sz="3200" dirty="0" smtClean="0">
                <a:latin typeface="+mj-lt"/>
              </a:rPr>
              <a:t>384400 км, но известно, что на обратном пути скорость корабля уменьшилась на 0,4 км в секунду. Ответ дайте  в секундах.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 descr="http://www.sai.msu.su/ng/solar/earth/moon/lunecl.gif"/>
          <p:cNvPicPr/>
          <p:nvPr/>
        </p:nvPicPr>
        <p:blipFill>
          <a:blip r:embed="rId2" cstate="print"/>
          <a:srcRect l="16808" t="16338" r="17196" b="18028"/>
          <a:stretch>
            <a:fillRect/>
          </a:stretch>
        </p:blipFill>
        <p:spPr bwMode="auto">
          <a:xfrm>
            <a:off x="7806132" y="172557"/>
            <a:ext cx="1096317" cy="10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96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82" y="94856"/>
            <a:ext cx="7980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 </a:t>
            </a:r>
            <a:r>
              <a:rPr lang="ru-RU" sz="3200" b="1" dirty="0"/>
              <a:t>обращении Земли вокруг Солнца, Земля за одни сутки проходит 2 505 624 км. Какой путь Земля проходит за год?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5" y="2080034"/>
            <a:ext cx="6262255" cy="48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50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Миша с папой решили покататься на </a:t>
            </a:r>
            <a:r>
              <a:rPr lang="ru-RU" sz="3600" dirty="0" smtClean="0"/>
              <a:t>ракете. Всего </a:t>
            </a:r>
            <a:r>
              <a:rPr lang="ru-RU" sz="3600" dirty="0"/>
              <a:t>на </a:t>
            </a:r>
            <a:r>
              <a:rPr lang="ru-RU" sz="3600" dirty="0" smtClean="0"/>
              <a:t>ракетой станции </a:t>
            </a:r>
            <a:r>
              <a:rPr lang="ru-RU" sz="3600" dirty="0"/>
              <a:t>двадцать четыре </a:t>
            </a:r>
            <a:r>
              <a:rPr lang="ru-RU" sz="3600" dirty="0" smtClean="0"/>
              <a:t>ракеты, </a:t>
            </a:r>
            <a:r>
              <a:rPr lang="ru-RU" sz="3600" dirty="0"/>
              <a:t>из них 5 — синие, 7 — зеленые, остальные — красные. </a:t>
            </a:r>
            <a:r>
              <a:rPr lang="ru-RU" sz="3600" dirty="0" smtClean="0"/>
              <a:t>Ракеты </a:t>
            </a:r>
            <a:r>
              <a:rPr lang="ru-RU" sz="3600" dirty="0"/>
              <a:t>по очереди подходят к платформе для посадки. Найдите вероятность того, что Миша прокатится в красной </a:t>
            </a:r>
            <a:r>
              <a:rPr lang="ru-RU" sz="3600" dirty="0" smtClean="0"/>
              <a:t>ракете.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89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Астероид диаметром 1км может дать 50 млн тонн кобальта, который необходим для производственных нужд землян. Сколько тонн кобальта может дать астероид радиусом 250 м?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 Фото:  iStock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6825" y="0"/>
            <a:ext cx="2797175" cy="139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oyuz-rocket-2.jpg"/>
          <p:cNvPicPr>
            <a:picLocks noChangeAspect="1"/>
          </p:cNvPicPr>
          <p:nvPr/>
        </p:nvPicPr>
        <p:blipFill>
          <a:blip r:embed="rId2" cstate="print"/>
          <a:srcRect l="29286" t="51" r="32783" b="3330"/>
          <a:stretch>
            <a:fillRect/>
          </a:stretch>
        </p:blipFill>
        <p:spPr>
          <a:xfrm>
            <a:off x="251520" y="3284984"/>
            <a:ext cx="792088" cy="3384376"/>
          </a:xfrm>
          <a:prstGeom prst="rect">
            <a:avLst/>
          </a:prstGeom>
        </p:spPr>
      </p:pic>
      <p:pic>
        <p:nvPicPr>
          <p:cNvPr id="6" name="Рисунок 5" descr="зем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057800"/>
            <a:ext cx="1800200" cy="1800200"/>
          </a:xfrm>
          <a:prstGeom prst="rect">
            <a:avLst/>
          </a:prstGeom>
        </p:spPr>
      </p:pic>
      <p:pic>
        <p:nvPicPr>
          <p:cNvPr id="5" name="Рисунок 4" descr="у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0"/>
            <a:ext cx="1368944" cy="13689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332656"/>
            <a:ext cx="4978896" cy="579350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Расстояние от Земли до Урана  50 000 км.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Ракета стартует на Уран с космической станции на расстоянии 30 000 км от Земли.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Сколько топлива понадобится для полета при расходе 0,4 л на километр?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971600" y="1484784"/>
            <a:ext cx="3168352" cy="3600400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5931BE0-4B93-4D6C-878E-ACC59D6B4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248B9F-107C-4EC8-96EE-94CCFB22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80364"/>
            <a:ext cx="4077891" cy="1997855"/>
          </a:xfrm>
        </p:spPr>
        <p:txBody>
          <a:bodyPr wrap="square" anchor="t">
            <a:normAutofit/>
          </a:bodyPr>
          <a:lstStyle/>
          <a:p>
            <a:endParaRPr lang="ru-R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959C3E7-D59B-44C4-9BBD-3BC2A41A0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65113" y="3295640"/>
            <a:ext cx="27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xmlns="" id="{3654876B-FB01-4E58-9C9F-3D510011B1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16747" y="4018501"/>
            <a:ext cx="1101386" cy="1521012"/>
            <a:chOff x="8926879" y="88028"/>
            <a:chExt cx="1468514" cy="152101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6EE14B10-2C91-4CF8-ABB6-7E21AA98C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9153221" y="88028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5A93B35E-1AB2-4CCC-91AC-122E57A18A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8926879" y="221946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E9951197-11BD-489A-BF2C-E542541ABC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9455555" y="532490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3690F6-A415-4767-AE23-4EBCD9EFD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800" y="1535202"/>
            <a:ext cx="5133053" cy="764875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3600" dirty="0">
                <a:ea typeface="+mn-lt"/>
                <a:cs typeface="+mn-lt"/>
              </a:rPr>
              <a:t>От Солнца до ближайшей звезды </a:t>
            </a:r>
            <a:r>
              <a:rPr lang="ru-RU" sz="3600" dirty="0" smtClean="0">
                <a:ea typeface="+mn-lt"/>
                <a:cs typeface="+mn-lt"/>
              </a:rPr>
              <a:t>солнечный луч идёт </a:t>
            </a:r>
            <a:r>
              <a:rPr lang="ru-RU" sz="3600" dirty="0">
                <a:ea typeface="+mn-lt"/>
                <a:cs typeface="+mn-lt"/>
              </a:rPr>
              <a:t>4 года 2 месяца. Сколько лет нужно солнечному лучу </a:t>
            </a:r>
            <a:r>
              <a:rPr lang="ru-RU" sz="3600" dirty="0" smtClean="0">
                <a:ea typeface="+mn-lt"/>
                <a:cs typeface="+mn-lt"/>
              </a:rPr>
              <a:t>чтобы </a:t>
            </a:r>
            <a:r>
              <a:rPr lang="ru-RU" sz="3600" dirty="0">
                <a:ea typeface="+mn-lt"/>
                <a:cs typeface="+mn-lt"/>
              </a:rPr>
              <a:t>6 </a:t>
            </a:r>
            <a:r>
              <a:rPr lang="ru-RU" sz="3600" dirty="0" smtClean="0">
                <a:ea typeface="+mn-lt"/>
                <a:cs typeface="+mn-lt"/>
              </a:rPr>
              <a:t>раз пробежать </a:t>
            </a:r>
            <a:r>
              <a:rPr lang="ru-RU" sz="3600" dirty="0">
                <a:ea typeface="+mn-lt"/>
                <a:cs typeface="+mn-lt"/>
              </a:rPr>
              <a:t>от Солнца до звезды и обратно?</a:t>
            </a:r>
            <a:endParaRPr lang="ru-RU" sz="3600" dirty="0"/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xmlns="" id="{FA6BB507-9B9A-4135-AA0F-137364904C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1591" t="23030" r="11136" b="30990"/>
          <a:stretch/>
        </p:blipFill>
        <p:spPr>
          <a:xfrm>
            <a:off x="207818" y="2258291"/>
            <a:ext cx="3325091" cy="4204421"/>
          </a:xfrm>
          <a:custGeom>
            <a:avLst/>
            <a:gdLst/>
            <a:ahLst/>
            <a:cxnLst/>
            <a:rect l="l" t="t" r="r" b="b"/>
            <a:pathLst>
              <a:path w="12192000" h="6310312">
                <a:moveTo>
                  <a:pt x="0" y="0"/>
                </a:moveTo>
                <a:lnTo>
                  <a:pt x="12192000" y="0"/>
                </a:lnTo>
                <a:lnTo>
                  <a:pt x="12192000" y="6310312"/>
                </a:lnTo>
                <a:lnTo>
                  <a:pt x="0" y="631031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313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ыу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933804"/>
            <a:ext cx="5652120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Расстояние от Земли до Луны составляет 1,3 световых секунды </a:t>
            </a:r>
            <a:r>
              <a:rPr lang="ru-RU" sz="2800" dirty="0" smtClean="0"/>
              <a:t>Известно, </a:t>
            </a:r>
            <a:r>
              <a:rPr lang="ru-RU" sz="2800" dirty="0" smtClean="0"/>
              <a:t>что одна световая секунда равна 300000 километрам</a:t>
            </a:r>
            <a:r>
              <a:rPr lang="en-US" sz="2800" dirty="0" smtClean="0"/>
              <a:t>.</a:t>
            </a:r>
            <a:r>
              <a:rPr lang="ru-RU" sz="2800" dirty="0" smtClean="0"/>
              <a:t> Каково расстояние от Земли до Луны?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743201" y="423405"/>
            <a:ext cx="6400800" cy="9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sz="2900" b="1" dirty="0">
                <a:solidFill>
                  <a:srgbClr val="800000"/>
                </a:solidFill>
                <a:latin typeface="Comic Sans MS" pitchFamily="66" charset="0"/>
              </a:rPr>
              <a:t>   12 апреля  1961 год</a:t>
            </a:r>
          </a:p>
          <a:p>
            <a:pPr algn="ctr"/>
            <a:r>
              <a:rPr lang="ru-RU" sz="2900" b="1" dirty="0">
                <a:solidFill>
                  <a:srgbClr val="800000"/>
                </a:solidFill>
                <a:latin typeface="Comic Sans MS" pitchFamily="66" charset="0"/>
              </a:rPr>
              <a:t>космодром «Байконур»</a:t>
            </a:r>
          </a:p>
        </p:txBody>
      </p:sp>
      <p:pic>
        <p:nvPicPr>
          <p:cNvPr id="3075" name="Picture 5" descr="ссср_газ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1" y="3493807"/>
            <a:ext cx="3803040" cy="2736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6" descr="ссср_газета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9761" y="2318644"/>
            <a:ext cx="2590560" cy="3920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7" name="Picture 4" descr="иностр_газет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4880" y="1860676"/>
            <a:ext cx="3058560" cy="3045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456481" y="66247"/>
            <a:ext cx="2351520" cy="3102086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pic>
        <p:nvPicPr>
          <p:cNvPr id="3079" name="Picture 2" descr="ракета с Гагариным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320" y="227545"/>
            <a:ext cx="1956960" cy="2809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ru-RU" dirty="0" smtClean="0"/>
              <a:t>Первым,  кто побывал на Луне, был Нил </a:t>
            </a:r>
            <a:r>
              <a:rPr lang="ru-RU" dirty="0" err="1" smtClean="0"/>
              <a:t>Армстронг</a:t>
            </a:r>
            <a:r>
              <a:rPr lang="ru-RU" dirty="0" smtClean="0"/>
              <a:t>, американский астронавт. Известно, что его корабль на каждые 10 000 км тратил 500 л  топлива. Сколько литров топлива понадобится кораблю </a:t>
            </a:r>
            <a:r>
              <a:rPr lang="ru-RU" dirty="0" err="1" smtClean="0"/>
              <a:t>Армстронга</a:t>
            </a:r>
            <a:r>
              <a:rPr lang="ru-RU" dirty="0" smtClean="0"/>
              <a:t>, чтобы долететь до Луны и вернуться обратно. Известно, что расстояние  от Земли до Луны равно 380 000 км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5" descr="9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291" y="0"/>
            <a:ext cx="1275709" cy="164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55fa5696f78fa7d3f3c5d40442174dc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23495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8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7164388" y="3933825"/>
            <a:ext cx="93662" cy="155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835236" cy="568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/>
              <a:t>Разговаривают будущие конструкторы космических кораблей. Петя мечтает: « Я построю корабль, который за секунду долетит до Луны»</a:t>
            </a:r>
          </a:p>
          <a:p>
            <a:pPr eaLnBrk="1" hangingPunct="1">
              <a:defRPr/>
            </a:pPr>
            <a:r>
              <a:rPr lang="ru-RU" b="1" dirty="0" smtClean="0"/>
              <a:t>Коля говорит:  «А я построю корабль, который за час долетит до Марса» </a:t>
            </a:r>
          </a:p>
          <a:p>
            <a:pPr eaLnBrk="1" hangingPunct="1">
              <a:defRPr/>
            </a:pPr>
            <a:r>
              <a:rPr lang="ru-RU" b="1" dirty="0" smtClean="0"/>
              <a:t>Вася отвечает: « А я – корабль, который за год долетит до Альфы Центавра». </a:t>
            </a:r>
          </a:p>
          <a:p>
            <a:pPr eaLnBrk="1" hangingPunct="1">
              <a:defRPr/>
            </a:pPr>
            <a:r>
              <a:rPr lang="ru-RU" b="1" dirty="0" smtClean="0"/>
              <a:t>Какой из этих проектов получится осуществить?</a:t>
            </a:r>
          </a:p>
        </p:txBody>
      </p:sp>
      <p:pic>
        <p:nvPicPr>
          <p:cNvPr id="4100" name="Picture 4" descr="жажа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844675"/>
            <a:ext cx="4038600" cy="2563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-180109" y="-1"/>
            <a:ext cx="9670473" cy="51538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2150" dirty="0" smtClean="0">
              <a:solidFill>
                <a:srgbClr val="1155CC"/>
              </a:solidFill>
              <a:highlight>
                <a:srgbClr val="C9DA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2150" dirty="0" smtClean="0">
              <a:solidFill>
                <a:srgbClr val="1155CC"/>
              </a:solidFill>
              <a:highlight>
                <a:srgbClr val="C9DA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2150" dirty="0" smtClean="0">
              <a:solidFill>
                <a:srgbClr val="1155CC"/>
              </a:solidFill>
              <a:highlight>
                <a:srgbClr val="C9DA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ru-RU" sz="2150" dirty="0" smtClean="0">
              <a:solidFill>
                <a:srgbClr val="1155CC"/>
              </a:solidFill>
              <a:highlight>
                <a:srgbClr val="C9DAF8"/>
              </a:highlight>
            </a:endParaRPr>
          </a:p>
          <a:p>
            <a:r>
              <a:rPr lang="ru-RU" sz="4200" b="1" dirty="0" smtClean="0"/>
              <a:t>Что стало с первым искусственным спутником Земли, когда он закончил свою программу? </a:t>
            </a:r>
            <a:endParaRPr lang="ru-RU" sz="4200" dirty="0" smtClean="0"/>
          </a:p>
          <a:p>
            <a:r>
              <a:rPr lang="ru-RU" sz="4200" b="1" dirty="0" smtClean="0"/>
              <a:t>Со станцией "Луна-1" - первым космическим аппаратом, отправленным к Луне? </a:t>
            </a:r>
            <a:endParaRPr lang="ru-RU" sz="4200" dirty="0" smtClean="0"/>
          </a:p>
          <a:p>
            <a:r>
              <a:rPr lang="ru-RU" sz="4200" b="1" dirty="0" smtClean="0"/>
              <a:t>С самоходным аппаратом "Луноход-1"? </a:t>
            </a:r>
            <a:endParaRPr lang="ru-RU" sz="4200" dirty="0" smtClean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150">
              <a:solidFill>
                <a:srgbClr val="1155CC"/>
              </a:solidFill>
              <a:highlight>
                <a:srgbClr val="C9DAF8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AC3BD-B928-4BF4-9CB3-6482F3A7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98365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+mn-lt"/>
              </a:rPr>
              <a:t>Запуск первого искусственного космического спутника Земли был произведён в 1957 году . Через 4 года в космос отправился космический корабль с человеком на борту . Сколько лет 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+mn-lt"/>
              </a:rPr>
              <a:t>назад произошло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n-lt"/>
              </a:rPr>
              <a:t>это событие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+mn-lt"/>
              </a:rPr>
              <a:t>?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roximaNova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ProximaNova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ABC083-CF6F-4964-9543-272F217BB41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808459" flipH="1">
            <a:off x="148332" y="6291457"/>
            <a:ext cx="297542" cy="9721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2530" name="AutoShape 2" descr="Советский прорыв. 4 октября 1957 года СССР запустил в космос первый  искусственный спутник Зем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kprf.ru/media/images/newsstory_illustrations/large/0b8179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753" y="-1"/>
            <a:ext cx="2223247" cy="1559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864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64F9494-640F-4B24-85D5-D523B40564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A05376-C9FB-4734-9469-A3FAB7280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53" y="1616765"/>
            <a:ext cx="8020878" cy="2729948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FFC000"/>
                </a:solidFill>
              </a:rPr>
              <a:t>Скорость </a:t>
            </a:r>
            <a:r>
              <a:rPr lang="ru-RU" sz="3600" dirty="0">
                <a:solidFill>
                  <a:srgbClr val="FFC000"/>
                </a:solidFill>
              </a:rPr>
              <a:t>космиче</a:t>
            </a:r>
            <a:r>
              <a:rPr lang="ru-RU" sz="3600" dirty="0"/>
              <a:t>ско</a:t>
            </a:r>
            <a:r>
              <a:rPr lang="ru-RU" sz="3600" dirty="0">
                <a:solidFill>
                  <a:srgbClr val="FFC000"/>
                </a:solidFill>
              </a:rPr>
              <a:t>г</a:t>
            </a:r>
            <a:r>
              <a:rPr lang="ru-RU" sz="3600" dirty="0"/>
              <a:t>о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/>
              <a:t>корабля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«</a:t>
            </a:r>
            <a:r>
              <a:rPr lang="ru-RU" sz="3600" dirty="0" smtClean="0">
                <a:solidFill>
                  <a:srgbClr val="FFC000"/>
                </a:solidFill>
              </a:rPr>
              <a:t>Восток</a:t>
            </a:r>
            <a:r>
              <a:rPr lang="en-US" sz="3600" dirty="0" smtClean="0">
                <a:solidFill>
                  <a:srgbClr val="FFC000"/>
                </a:solidFill>
              </a:rPr>
              <a:t>-1</a:t>
            </a:r>
            <a:r>
              <a:rPr lang="ru-RU" sz="3600" dirty="0" smtClean="0">
                <a:solidFill>
                  <a:srgbClr val="FFC000"/>
                </a:solidFill>
              </a:rPr>
              <a:t>»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>
                <a:solidFill>
                  <a:srgbClr val="FFC000"/>
                </a:solidFill>
              </a:rPr>
              <a:t>28260 </a:t>
            </a:r>
            <a:r>
              <a:rPr lang="ru-RU" sz="3600" dirty="0">
                <a:solidFill>
                  <a:srgbClr val="FFC000"/>
                </a:solidFill>
              </a:rPr>
              <a:t>к</a:t>
            </a:r>
            <a:r>
              <a:rPr lang="ru-RU" sz="3600" dirty="0"/>
              <a:t>м/ч</a:t>
            </a:r>
            <a:r>
              <a:rPr lang="en-US" sz="3600" dirty="0"/>
              <a:t>.</a:t>
            </a:r>
            <a:r>
              <a:rPr lang="ru-RU" sz="3600" dirty="0"/>
              <a:t>Космонавт </a:t>
            </a:r>
            <a:r>
              <a:rPr lang="ru-RU" sz="3600" dirty="0">
                <a:solidFill>
                  <a:srgbClr val="FFC000"/>
                </a:solidFill>
              </a:rPr>
              <a:t>Ю</a:t>
            </a:r>
            <a:r>
              <a:rPr lang="en-US" sz="3600" dirty="0">
                <a:solidFill>
                  <a:srgbClr val="FFC000"/>
                </a:solidFill>
              </a:rPr>
              <a:t>.</a:t>
            </a:r>
            <a:r>
              <a:rPr lang="ru-RU" sz="3600" dirty="0">
                <a:solidFill>
                  <a:srgbClr val="FFC000"/>
                </a:solidFill>
              </a:rPr>
              <a:t>А</a:t>
            </a:r>
            <a:r>
              <a:rPr lang="en-US" sz="3600" dirty="0">
                <a:solidFill>
                  <a:srgbClr val="FFC000"/>
                </a:solidFill>
              </a:rPr>
              <a:t>.</a:t>
            </a:r>
            <a:r>
              <a:rPr lang="ru-RU" sz="3600" dirty="0">
                <a:solidFill>
                  <a:srgbClr val="FFC000"/>
                </a:solidFill>
              </a:rPr>
              <a:t>Гагарин облетел 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/>
              <a:t>Землю </a:t>
            </a:r>
            <a:r>
              <a:rPr lang="ru-RU" sz="3600" dirty="0"/>
              <a:t>за 108 </a:t>
            </a:r>
            <a:r>
              <a:rPr lang="ru-RU" sz="3600" dirty="0">
                <a:solidFill>
                  <a:srgbClr val="FFC000"/>
                </a:solidFill>
              </a:rPr>
              <a:t>минут</a:t>
            </a:r>
            <a:r>
              <a:rPr lang="en-US" sz="3600" dirty="0">
                <a:solidFill>
                  <a:srgbClr val="FFC000"/>
                </a:solidFill>
              </a:rPr>
              <a:t>.</a:t>
            </a:r>
            <a:r>
              <a:rPr lang="ru-RU" sz="3600" dirty="0">
                <a:solidFill>
                  <a:srgbClr val="FFC000"/>
                </a:solidFill>
              </a:rPr>
              <a:t>Какое рассто</a:t>
            </a:r>
            <a:r>
              <a:rPr lang="ru-RU" sz="3600" dirty="0"/>
              <a:t>яние</a:t>
            </a:r>
            <a:r>
              <a:rPr lang="ru-RU" sz="3600" dirty="0">
                <a:solidFill>
                  <a:srgbClr val="FFC000"/>
                </a:solidFill>
              </a:rPr>
              <a:t> </a:t>
            </a:r>
            <a:r>
              <a:rPr lang="ru-RU" sz="3600" dirty="0"/>
              <a:t>пролетел </a:t>
            </a:r>
            <a:r>
              <a:rPr lang="ru-RU" sz="3600" dirty="0" smtClean="0"/>
              <a:t>      корабль «Восток-1»? 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868CF4-6396-4457-BD67-F9597ECF1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-487516" y="7513983"/>
            <a:ext cx="179403" cy="7951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4" descr="gagarin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412" y="4440715"/>
            <a:ext cx="1769409" cy="241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98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2629E-3324-4B1F-92E6-D9E62E7A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 flipV="1">
            <a:off x="2476239" y="-1649585"/>
            <a:ext cx="6039111" cy="1137889"/>
          </a:xfrm>
        </p:spPr>
        <p:txBody>
          <a:bodyPr>
            <a:normAutofit/>
          </a:bodyPr>
          <a:lstStyle/>
          <a:p>
            <a:endParaRPr lang="ru-RU" b="1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699F5D-0B31-4B12-B070-14D2F513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3600" dirty="0">
                <a:cs typeface="Calibri"/>
              </a:rPr>
              <a:t>Космический корабль "</a:t>
            </a:r>
            <a:r>
              <a:rPr lang="ru-RU" sz="3600" b="1" dirty="0">
                <a:cs typeface="Calibri"/>
              </a:rPr>
              <a:t>Восток-1</a:t>
            </a:r>
            <a:r>
              <a:rPr lang="ru-RU" sz="3600" dirty="0">
                <a:cs typeface="Calibri"/>
              </a:rPr>
              <a:t>" был запущен в космос </a:t>
            </a:r>
            <a:r>
              <a:rPr lang="ru-RU" sz="3600" b="1" dirty="0">
                <a:cs typeface="Calibri"/>
              </a:rPr>
              <a:t>12 апреля 1961</a:t>
            </a:r>
            <a:r>
              <a:rPr lang="ru-RU" sz="3600" dirty="0">
                <a:cs typeface="Calibri"/>
              </a:rPr>
              <a:t> </a:t>
            </a:r>
            <a:r>
              <a:rPr lang="ru-RU" sz="3600" b="1" dirty="0">
                <a:cs typeface="Calibri"/>
              </a:rPr>
              <a:t>года</a:t>
            </a:r>
            <a:r>
              <a:rPr lang="ru-RU" sz="3600" dirty="0">
                <a:cs typeface="Calibri"/>
              </a:rPr>
              <a:t>. Он прошел </a:t>
            </a:r>
            <a:r>
              <a:rPr lang="ru-RU" sz="3600" b="1" dirty="0">
                <a:cs typeface="Calibri"/>
              </a:rPr>
              <a:t>40868,6 км</a:t>
            </a:r>
            <a:r>
              <a:rPr lang="ru-RU" sz="3600" dirty="0">
                <a:cs typeface="Calibri"/>
              </a:rPr>
              <a:t>. Найдите скорость корабля, если известно, что длительность полета составила </a:t>
            </a:r>
            <a:r>
              <a:rPr lang="ru-RU" sz="3600" b="1" dirty="0">
                <a:cs typeface="Calibri"/>
              </a:rPr>
              <a:t>1 час</a:t>
            </a:r>
            <a:r>
              <a:rPr lang="ru-RU" sz="3600" dirty="0">
                <a:cs typeface="Calibri"/>
              </a:rPr>
              <a:t> </a:t>
            </a:r>
            <a:r>
              <a:rPr lang="ru-RU" sz="3600" b="1" dirty="0">
                <a:cs typeface="Calibri"/>
              </a:rPr>
              <a:t>48 минут</a:t>
            </a:r>
            <a:r>
              <a:rPr lang="ru-RU" sz="3600" dirty="0">
                <a:cs typeface="Calibri"/>
              </a:rPr>
              <a:t>. Ответ выразите в </a:t>
            </a:r>
            <a:r>
              <a:rPr lang="ru-RU" sz="3600" b="1" dirty="0">
                <a:cs typeface="Calibri"/>
              </a:rPr>
              <a:t>км/мин</a:t>
            </a:r>
            <a:r>
              <a:rPr lang="ru-RU" sz="3600" dirty="0">
                <a:cs typeface="Calibri"/>
              </a:rPr>
              <a:t>.</a:t>
            </a:r>
          </a:p>
        </p:txBody>
      </p:sp>
      <p:pic>
        <p:nvPicPr>
          <p:cNvPr id="4" name="Picture 2" descr="ракета с Гагариным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65163">
            <a:off x="5871882" y="-123970"/>
            <a:ext cx="1335254" cy="1916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496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1FA8B2CA-DE5C-4339-8EBE-85971EE6E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420" r="-1" b="-1"/>
          <a:stretch/>
        </p:blipFill>
        <p:spPr>
          <a:xfrm>
            <a:off x="576545" y="58083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79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2900" y="762000"/>
            <a:ext cx="8172450" cy="5414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Расстояние от Солнца до Земли </a:t>
            </a:r>
            <a:r>
              <a:rPr lang="ru-RU" sz="3600" dirty="0" smtClean="0"/>
              <a:t> </a:t>
            </a:r>
            <a:r>
              <a:rPr lang="ru-RU" sz="3600" dirty="0" smtClean="0"/>
              <a:t>равно 150 </a:t>
            </a:r>
            <a:r>
              <a:rPr lang="ru-RU" sz="3600" dirty="0" err="1" smtClean="0"/>
              <a:t>млн</a:t>
            </a:r>
            <a:r>
              <a:rPr lang="ru-RU" sz="3600" dirty="0" smtClean="0"/>
              <a:t> км. Скорость света </a:t>
            </a:r>
            <a:r>
              <a:rPr lang="ru-RU" sz="3600" dirty="0" smtClean="0"/>
              <a:t>примерно </a:t>
            </a:r>
            <a:r>
              <a:rPr lang="ru-RU" sz="3600" dirty="0" smtClean="0"/>
              <a:t>равна 300 000 км/с. Найдите время, за которое свет дойдет до Земли (в минутах)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810000"/>
            <a:ext cx="261366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61839"/>
            <a:ext cx="3392358" cy="38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0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066800"/>
            <a:ext cx="4716016" cy="5059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Вычислите длину круговой орбиты искусственного спутника Земли, если спутник вращается на расстоянии 469 км от Земли, а радиус Земли равен 6371 км.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406794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3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639</Words>
  <Application>Microsoft Office PowerPoint</Application>
  <PresentationFormat>Экран (4:3)</PresentationFormat>
  <Paragraphs>37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Проект, посвященный  60-летию первого полета человека в космос "КОСМОС В ЗАДАЧАХ"</vt:lpstr>
      <vt:lpstr>Слайд 2</vt:lpstr>
      <vt:lpstr>Запуск первого искусственного космического спутника Земли был произведён в 1957 году . Через 4 года в космос отправился космический корабль с человеком на борту . Сколько лет назад произошло это событие? </vt:lpstr>
      <vt:lpstr>Слайд 4</vt:lpstr>
      <vt:lpstr>Скорость космического  корабля «Восток-1» 28260 км/ч.Космонавт Ю.А.Гагарин облетел  Землю за 108 минут.Какое расстояние пролетел       корабль «Восток-1»? </vt:lpstr>
      <vt:lpstr>Слайд 6</vt:lpstr>
      <vt:lpstr>Слайд 7</vt:lpstr>
      <vt:lpstr>Слайд 8</vt:lpstr>
      <vt:lpstr>Слайд 9</vt:lpstr>
      <vt:lpstr>Слайд 10</vt:lpstr>
      <vt:lpstr>Слайд 11</vt:lpstr>
      <vt:lpstr>На космическом ковчеге 300 космонавтов. Из них 85% выходили в открытый космос. Сколько космонавтов не выходило в открытый космос? Сколько % космонавтов не выходило в открытый космос?</vt:lpstr>
      <vt:lpstr>  </vt:lpstr>
      <vt:lpstr>Слайд 14</vt:lpstr>
      <vt:lpstr>Слайд 15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КАБ 37</cp:lastModifiedBy>
  <cp:revision>107</cp:revision>
  <dcterms:created xsi:type="dcterms:W3CDTF">2020-01-15T13:21:13Z</dcterms:created>
  <dcterms:modified xsi:type="dcterms:W3CDTF">2021-04-12T12:40:16Z</dcterms:modified>
</cp:coreProperties>
</file>