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72" r:id="rId1"/>
  </p:sldMasterIdLst>
  <p:sldIdLst>
    <p:sldId id="256" r:id="rId2"/>
    <p:sldId id="257" r:id="rId3"/>
    <p:sldId id="258" r:id="rId4"/>
    <p:sldId id="259" r:id="rId5"/>
    <p:sldId id="265" r:id="rId6"/>
    <p:sldId id="277" r:id="rId7"/>
    <p:sldId id="273" r:id="rId8"/>
    <p:sldId id="272" r:id="rId9"/>
    <p:sldId id="275" r:id="rId10"/>
    <p:sldId id="260" r:id="rId11"/>
    <p:sldId id="261" r:id="rId12"/>
    <p:sldId id="262" r:id="rId13"/>
    <p:sldId id="264" r:id="rId14"/>
    <p:sldId id="266" r:id="rId15"/>
    <p:sldId id="267" r:id="rId16"/>
    <p:sldId id="269" r:id="rId17"/>
    <p:sldId id="268" r:id="rId18"/>
    <p:sldId id="274" r:id="rId19"/>
    <p:sldId id="27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3979" autoAdjust="0"/>
  </p:normalViewPr>
  <p:slideViewPr>
    <p:cSldViewPr>
      <p:cViewPr varScale="1">
        <p:scale>
          <a:sx n="75" d="100"/>
          <a:sy n="75" d="100"/>
        </p:scale>
        <p:origin x="-37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../media/image26.jpeg"/><Relationship Id="rId3" Type="http://schemas.openxmlformats.org/officeDocument/2006/relationships/image" Target="../media/image17.jpeg"/><Relationship Id="rId7" Type="http://schemas.openxmlformats.org/officeDocument/2006/relationships/image" Target="../media/image20.jpeg"/><Relationship Id="rId12" Type="http://schemas.openxmlformats.org/officeDocument/2006/relationships/image" Target="../media/image25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andex.ru/images/search?p=1&amp;source=wiz&amp;text=%D0%B4%D0%B5%D0%BA%D0%BE%D1%80%D0%B0%D1%82%D0%B8%D0%B2%D0%BD%D1%8B%D0%B5+%D0%BF%D1%80%D0%B8%D1%89%D0%B5%D0%BF%D0%BA%D0%B8+%D0%B1%D0%B5%D0%BB%D1%8B%D0%B5&amp;pos=53&amp;rpt=simage&amp;img_url=https://ae01.alicdn.com/kf/HTB1U54GQpXXXXcKXXXXq6xXFXXXf/100pcs-Mini-Colorful-Wood-Clips-Clothespin-White-Clips-for-Photo-Handicrafts-Paper-Scrapbook-Photo-Papers-Home.jpg&amp;lr=10935" TargetMode="External"/><Relationship Id="rId11" Type="http://schemas.openxmlformats.org/officeDocument/2006/relationships/image" Target="../media/image24.jpeg"/><Relationship Id="rId5" Type="http://schemas.openxmlformats.org/officeDocument/2006/relationships/image" Target="../media/image19.jpeg"/><Relationship Id="rId10" Type="http://schemas.openxmlformats.org/officeDocument/2006/relationships/image" Target="../media/image23.jpeg"/><Relationship Id="rId4" Type="http://schemas.openxmlformats.org/officeDocument/2006/relationships/image" Target="../media/image18.jpeg"/><Relationship Id="rId9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219256" cy="2321484"/>
          </a:xfrm>
        </p:spPr>
        <p:txBody>
          <a:bodyPr/>
          <a:lstStyle/>
          <a:p>
            <a:pPr algn="r"/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Аликина Анна Дмитриевна</a:t>
            </a:r>
            <a:b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 КГО «Гимназия», 7 «Б» класс</a:t>
            </a:r>
            <a:b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mail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ann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ali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_5@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mail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b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Руководитель: Науменок Анна Николаевна</a:t>
            </a:r>
            <a:b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технологии МБОУ КГО «Гимназии» </a:t>
            </a:r>
            <a:b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E-</a:t>
            </a:r>
            <a:r>
              <a:rPr lang="ru-RU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mail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naymenokan@mail.ru</a:t>
            </a:r>
            <a:endParaRPr lang="ru-RU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Костомукша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2019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effectLst/>
                <a:latin typeface="Times New Roman" pitchFamily="18" charset="0"/>
                <a:cs typeface="Times New Roman" pitchFamily="18" charset="0"/>
              </a:rPr>
              <a:t>Календарь в жизни </a:t>
            </a:r>
            <a:r>
              <a:rPr lang="ru-RU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effectLst/>
                <a:latin typeface="Times New Roman" pitchFamily="18" charset="0"/>
                <a:cs typeface="Times New Roman" pitchFamily="18" charset="0"/>
              </a:rPr>
              <a:t>человека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4198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75856" y="3212976"/>
            <a:ext cx="2674640" cy="46484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Варианты идей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Проблемный вопрос:</a:t>
            </a:r>
            <a:r>
              <a:rPr lang="ru-RU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effectLst/>
                <a:latin typeface="Times New Roman" pitchFamily="18" charset="0"/>
                <a:cs typeface="Times New Roman" pitchFamily="18" charset="0"/>
              </a:rPr>
              <a:t>Какой календарь выбрать</a:t>
            </a:r>
            <a:r>
              <a:rPr lang="ru-RU" b="1" i="1" dirty="0" smtClean="0">
                <a:effectLst/>
                <a:latin typeface="Times New Roman" pitchFamily="18" charset="0"/>
                <a:cs typeface="Times New Roman" pitchFamily="18" charset="0"/>
              </a:rPr>
              <a:t>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tidara.ru/images/design/09-wall-calendar-painting/12.jpg"/>
          <p:cNvPicPr/>
          <p:nvPr/>
        </p:nvPicPr>
        <p:blipFill>
          <a:blip r:embed="rId2" cstate="print">
            <a:clrChange>
              <a:clrFrom>
                <a:srgbClr val="D9DEE1"/>
              </a:clrFrom>
              <a:clrTo>
                <a:srgbClr val="D9DEE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736" y="4524523"/>
            <a:ext cx="3024336" cy="19848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https://www.perkamkopa.lv/i/gallery/35/18703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0473" y="1268493"/>
            <a:ext cx="2160240" cy="31323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https://avatars.mds.yandex.net/get-pdb/401063/13cf367b-1846-4ae5-888d-366fd20f17b4/s1200?webp=false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86207" y="3709791"/>
            <a:ext cx="3024336" cy="26791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http://slovodelo.ru/upload/%D0%B2%D1%8B%D0%BF%D0%B2%D1%84%D0%BF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1424887"/>
            <a:ext cx="2736304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7629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778664992"/>
              </p:ext>
            </p:extLst>
          </p:nvPr>
        </p:nvGraphicFramePr>
        <p:xfrm>
          <a:off x="620050" y="1326425"/>
          <a:ext cx="7696367" cy="508800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{3C2FFA5D-87B4-456A-9821-1D502468CF0F}</a:tableStyleId>
              </a:tblPr>
              <a:tblGrid>
                <a:gridCol w="23677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6022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0274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44312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2250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2606631">
                <a:tc>
                  <a:txBody>
                    <a:bodyPr/>
                    <a:lstStyle/>
                    <a:p>
                      <a:pPr marL="21590" indent="-21590" algn="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3500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Варианты</a:t>
                      </a:r>
                      <a:endParaRPr lang="ru-RU" sz="11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1590" indent="-21590" algn="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3500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1590" indent="-21590" algn="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3500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1590" indent="-21590" algn="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3500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1590" indent="-21590" algn="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3500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1590" indent="-21590" algn="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3500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1590" indent="-2159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3500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1590" indent="-2159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3500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1590" indent="-2159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3500" algn="l"/>
                        </a:tabLst>
                      </a:pPr>
                      <a:endParaRPr lang="ru-RU" sz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1590" indent="-2159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3500" algn="l"/>
                        </a:tabLst>
                      </a:pPr>
                      <a:endParaRPr lang="ru-RU" sz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1590" indent="-2159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3500" algn="l"/>
                        </a:tabLst>
                      </a:pPr>
                      <a:endParaRPr lang="ru-RU" sz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1590" indent="-2159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3500" algn="l"/>
                        </a:tabLs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Критерии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оценки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3500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Вариант</a:t>
                      </a:r>
                      <a:endParaRPr lang="ru-RU" sz="11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3500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3500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Настенный календарь.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3500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Вариант</a:t>
                      </a:r>
                      <a:endParaRPr lang="ru-RU" sz="11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3500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Настенный календарь с передвижным окошком.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3500" algn="l"/>
                        </a:tabLs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Вариант</a:t>
                      </a:r>
                      <a:endParaRPr lang="ru-RU" sz="11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3500" algn="l"/>
                        </a:tabLs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3500" algn="l"/>
                        </a:tabLs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Настольный календарь в технике скрапбукинг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3500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Вариант</a:t>
                      </a:r>
                      <a:endParaRPr lang="ru-RU" sz="11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3500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Отрывной календарь.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2264">
                <a:tc>
                  <a:txBody>
                    <a:bodyPr/>
                    <a:lstStyle/>
                    <a:p>
                      <a:pPr marL="21590" indent="-2159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3500" algn="l"/>
                        </a:tabLs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 материала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3500" algn="l"/>
                        </a:tabLs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3500" algn="l"/>
                        </a:tabLs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3500" algn="l"/>
                        </a:tabLs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54737">
                <a:tc>
                  <a:txBody>
                    <a:bodyPr/>
                    <a:lstStyle/>
                    <a:p>
                      <a:pPr marL="21590" indent="-2159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3500" algn="l"/>
                        </a:tabLs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 инструментов и оборудования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3500" algn="l"/>
                        </a:tabLs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3500" algn="l"/>
                        </a:tabLs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3500" algn="l"/>
                        </a:tabLs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4737">
                <a:tc>
                  <a:txBody>
                    <a:bodyPr/>
                    <a:lstStyle/>
                    <a:p>
                      <a:pPr marL="21590" indent="-2159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3500" algn="l"/>
                        </a:tabLs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 знаний и умений для изготовления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3500" algn="l"/>
                        </a:tabLs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3500" algn="l"/>
                        </a:tabLs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3500" algn="l"/>
                        </a:tabLs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94818">
                <a:tc>
                  <a:txBody>
                    <a:bodyPr/>
                    <a:lstStyle/>
                    <a:p>
                      <a:pPr marL="21590" indent="-2159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3500" algn="l"/>
                        </a:tabLs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«Открытие» новых знаний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3500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3500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3500" algn="l"/>
                        </a:tabLs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94818">
                <a:tc>
                  <a:txBody>
                    <a:bodyPr/>
                    <a:lstStyle/>
                    <a:p>
                      <a:pPr marL="21590" indent="-2159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3500" algn="l"/>
                        </a:tabLst>
                      </a:pPr>
                      <a:r>
                        <a:rPr lang="ru-RU" sz="11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Результат опроса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3500" algn="l"/>
                        </a:tabLst>
                      </a:pPr>
                      <a:r>
                        <a:rPr lang="ru-RU" sz="11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3500" algn="l"/>
                        </a:tabLst>
                      </a:pPr>
                      <a:r>
                        <a:rPr lang="ru-RU" sz="11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+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33500" algn="l"/>
                        </a:tabLst>
                      </a:pPr>
                      <a:r>
                        <a:rPr lang="ru-RU" sz="11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+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2447308260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Сетка принятия решения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AutoShape 39"/>
          <p:cNvCxnSpPr>
            <a:cxnSpLocks noChangeShapeType="1"/>
          </p:cNvCxnSpPr>
          <p:nvPr/>
        </p:nvCxnSpPr>
        <p:spPr bwMode="auto">
          <a:xfrm>
            <a:off x="755576" y="1326427"/>
            <a:ext cx="2214522" cy="25922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="" xmlns:p14="http://schemas.microsoft.com/office/powerpoint/2010/main" val="3378923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57200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3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Вывод: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исходя из критериев оценки «Сетки принятия решения» я решила остановить свой выбор на варианте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№2 и 3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.  На первый взгляд моя работа трудоемкая, но это не так, она очень интересная и занимательная, здесь можно пофантазировать.</a:t>
            </a:r>
          </a:p>
          <a:p>
            <a:pPr marL="0" indent="0" algn="ctr">
              <a:buNone/>
            </a:pP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Продукт 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проекта: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Календарь настольный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 настенный в технике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скрапбукинга.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6720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Инструменты и материалы</a:t>
            </a:r>
            <a:endParaRPr lang="ru-RU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 descr="https://pp.userapi.com/c849520/v849520991/10d93e/XPITaMkaPlA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34133" y="1380420"/>
            <a:ext cx="2119745" cy="1587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pp.userapi.com/c844416/v844416991/17f68d/vTWM4CMVhOE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468735" y="1091898"/>
            <a:ext cx="1883773" cy="2487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http://fs1.4every.biz/968071ac45444c615edfd072a5e2df7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4133" y="4470068"/>
            <a:ext cx="1530063" cy="9127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https://pp.userapi.com/c849032/v849032991/105ae6/HYrTvNUtD4U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525404" y="2919006"/>
            <a:ext cx="1750156" cy="2467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1" descr="100 шт. мини красочные деревянные Зажимы прищепка белый Зажимы для ремесла ...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4133" y="2953539"/>
            <a:ext cx="1524000" cy="1524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mmedia.ozone.ru/multimedia/101747064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0960" y="3860508"/>
            <a:ext cx="2397320" cy="15222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koffkindom.ru/wp-content/uploads/2017/11/Nozhnicy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6507" y="1408501"/>
            <a:ext cx="2397319" cy="245254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nkn-stroy.ru/wp-content/uploads/2017/04/rop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8133" y="2953539"/>
            <a:ext cx="2257355" cy="22167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womanadvice.ru/sites/default/files/38/figurnye_nozhnicy3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7113" y="5162234"/>
            <a:ext cx="2119394" cy="1530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http://bk-k.ru/upload/shop_1/9/4/8/item_9488/shop_items_catalog_image9488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6507" y="5333763"/>
            <a:ext cx="2244931" cy="14861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https://avatars.mds.yandex.net/get-marketpic/373002/market_S9eSyjr0ZbnQzBupyZOQLA/ori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1323162"/>
            <a:ext cx="1630490" cy="1630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872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Подготовка материалов для календаря</a:t>
            </a: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Заготовки для внутренней части календаря</a:t>
            </a: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Технология изготовления</a:t>
            </a:r>
            <a:endParaRPr lang="ru-RU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pp.userapi.com/c849520/v849520991/10d93e/XPITaMkaPl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88840"/>
            <a:ext cx="2664296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pp.userapi.com/c844416/v844416991/17f68d/vTWM4CMVhOE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3419873" y="1556792"/>
            <a:ext cx="1872209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pp.userapi.com/c849032/v849032991/105ae6/HYrTvNUtD4U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6156179" y="1556790"/>
            <a:ext cx="1872208" cy="2736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pp.userapi.com/c847216/v847216991/17bc28/ILsU5fL9Yn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704" y="4531107"/>
            <a:ext cx="2880320" cy="2053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pp.userapi.com/c846522/v846522991/17670e/X2n3hnWvB1o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4531107"/>
            <a:ext cx="2664296" cy="2084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30188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832648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Детали внешней части календаря</a:t>
            </a: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Примеряем детали к календарю</a:t>
            </a: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pp.userapi.com/c850228/v850228991/ba4ec/u84NkhcHYIg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124744"/>
            <a:ext cx="324036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pp.userapi.com/c851428/v851428180/922c1/M2bdxZNLKtU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904429"/>
            <a:ext cx="2433449" cy="2384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pp.userapi.com/c851216/v851216180/9067d/TWun96vPBn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83076" y="4093356"/>
            <a:ext cx="2872899" cy="2359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pp.userapi.com/c852224/v852224180/84ebe/M8mp-E7_UNI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4093356"/>
            <a:ext cx="3024336" cy="2071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369922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Экономические расчёты</a:t>
            </a:r>
            <a:endParaRPr lang="ru-RU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27584" y="1645920"/>
          <a:ext cx="7488833" cy="4754880"/>
        </p:xfrm>
        <a:graphic>
          <a:graphicData uri="http://schemas.openxmlformats.org/drawingml/2006/table">
            <a:tbl>
              <a:tblPr/>
              <a:tblGrid>
                <a:gridCol w="422524"/>
                <a:gridCol w="2515577"/>
                <a:gridCol w="1250356"/>
                <a:gridCol w="1663490"/>
                <a:gridCol w="1636886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№ </a:t>
                      </a:r>
                      <a:r>
                        <a:rPr lang="ru-RU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п\п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Стоимость за 1 единицу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количество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сумма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Бумага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для </a:t>
                      </a:r>
                      <a:r>
                        <a:rPr lang="ru-RU" sz="16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скрапбукинга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60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300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Бумага для скрапдукинга (набор листов 20:20)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240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240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Клей «Момент»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140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140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лента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 м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картон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60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прищепка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бусина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Набор бумажных цветов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150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150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веревка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1м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4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                                                                                        Итого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930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428728" y="357166"/>
            <a:ext cx="602017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Расчет для двух календарей настенного и настольного.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11563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Итог работы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pp.userapi.com/c850236/v850236991/bb98c/mynrSrP2_Xw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556792"/>
            <a:ext cx="3960440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pp.userapi.com/c850216/v850216991/c114b/9GPmXAxwsq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166508"/>
            <a:ext cx="3744044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00062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pp.userapi.com/c851224/v851224596/9ad70/4EdmaRFWKw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60648"/>
            <a:ext cx="4608512" cy="63367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70869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89924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marL="0" indent="0" algn="ctr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за </a:t>
            </a:r>
          </a:p>
          <a:p>
            <a:pPr marL="0" indent="0" algn="ctr">
              <a:buNone/>
            </a:pP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нимание!</a:t>
            </a:r>
          </a:p>
        </p:txBody>
      </p:sp>
    </p:spTree>
    <p:extLst>
      <p:ext uri="{BB962C8B-B14F-4D97-AF65-F5344CB8AC3E}">
        <p14:creationId xmlns="" xmlns:p14="http://schemas.microsoft.com/office/powerpoint/2010/main" val="396587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Обоснование выбора и актуальность темы проекта</a:t>
            </a:r>
            <a:endParaRPr lang="ru-RU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s://avatars.mds.yandex.net/get-pdb/1058492/a5f3230d-f734-476f-98aa-313e311d19c0/s1200?webp=fals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2276872"/>
            <a:ext cx="4248473" cy="37698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petrovka15.ru/wp-content/uploads/2016/03/58e7d42d13e11cd2d126ce8de3d6c0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556792"/>
            <a:ext cx="4104456" cy="3384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55368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2241"/>
            <a:ext cx="8229600" cy="1219200"/>
          </a:xfrm>
        </p:spPr>
        <p:txBody>
          <a:bodyPr/>
          <a:lstStyle/>
          <a:p>
            <a:pPr algn="ctr"/>
            <a:r>
              <a:rPr lang="ru-RU" dirty="0" smtClean="0"/>
              <a:t>Схема обдумывания</a:t>
            </a:r>
            <a:endParaRPr lang="ru-RU" dirty="0"/>
          </a:p>
        </p:txBody>
      </p:sp>
      <p:grpSp>
        <p:nvGrpSpPr>
          <p:cNvPr id="6" name="Group 20"/>
          <p:cNvGrpSpPr>
            <a:grpSpLocks/>
          </p:cNvGrpSpPr>
          <p:nvPr/>
        </p:nvGrpSpPr>
        <p:grpSpPr bwMode="auto">
          <a:xfrm>
            <a:off x="1685660" y="1471591"/>
            <a:ext cx="6120680" cy="4934252"/>
            <a:chOff x="1185" y="10140"/>
            <a:chExt cx="9510" cy="5610"/>
          </a:xfrm>
        </p:grpSpPr>
        <p:sp>
          <p:nvSpPr>
            <p:cNvPr id="7" name="Rectangle 21"/>
            <p:cNvSpPr>
              <a:spLocks noChangeArrowheads="1"/>
            </p:cNvSpPr>
            <p:nvPr/>
          </p:nvSpPr>
          <p:spPr bwMode="auto">
            <a:xfrm>
              <a:off x="1185" y="10245"/>
              <a:ext cx="2415" cy="136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 dirty="0" smtClean="0">
                  <a:solidFill>
                    <a:schemeClr val="bg1"/>
                  </a:solidFill>
                </a:rPr>
                <a:t>Обоснование </a:t>
              </a:r>
              <a:r>
                <a:rPr lang="ru-RU" sz="1200" dirty="0">
                  <a:solidFill>
                    <a:schemeClr val="bg1"/>
                  </a:solidFill>
                </a:rPr>
                <a:t>выбора темы проекта, схема </a:t>
              </a:r>
              <a:r>
                <a:rPr lang="ru-RU" sz="1200" dirty="0" smtClean="0">
                  <a:solidFill>
                    <a:schemeClr val="bg1"/>
                  </a:solidFill>
                </a:rPr>
                <a:t>обдумывания </a:t>
              </a:r>
              <a:r>
                <a:rPr lang="ru-RU" sz="1200" dirty="0" smtClean="0">
                  <a:solidFill>
                    <a:schemeClr val="bg1"/>
                  </a:solidFill>
                  <a:effectLst/>
                  <a:latin typeface="Times New Roman"/>
                  <a:ea typeface="Times New Roman"/>
                  <a:cs typeface="Times New Roman"/>
                </a:rPr>
                <a:t>обдумывания</a:t>
              </a:r>
              <a:endParaRPr lang="ru-RU" sz="1100" dirty="0">
                <a:solidFill>
                  <a:schemeClr val="bg1"/>
                </a:solidFill>
                <a:effectLst/>
                <a:latin typeface="Calibri"/>
                <a:ea typeface="Times New Roman"/>
                <a:cs typeface="Times New Roman"/>
              </a:endParaRPr>
            </a:p>
          </p:txBody>
        </p:sp>
        <p:sp>
          <p:nvSpPr>
            <p:cNvPr id="8" name="Rectangle 22"/>
            <p:cNvSpPr>
              <a:spLocks noChangeArrowheads="1"/>
            </p:cNvSpPr>
            <p:nvPr/>
          </p:nvSpPr>
          <p:spPr bwMode="auto">
            <a:xfrm>
              <a:off x="4605" y="10220"/>
              <a:ext cx="2370" cy="139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Проблемный </a:t>
              </a:r>
              <a:r>
                <a:rPr lang="ru-RU" sz="12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вопрос, варианты идей</a:t>
              </a:r>
            </a:p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 dirty="0" smtClean="0">
                  <a:effectLst/>
                  <a:latin typeface="Times New Roman"/>
                  <a:ea typeface="Times New Roman"/>
                  <a:cs typeface="Times New Roman"/>
                </a:rPr>
                <a:t>ос</a:t>
              </a:r>
              <a:r>
                <a:rPr lang="ru-RU" sz="1200" dirty="0">
                  <a:effectLst/>
                  <a:latin typeface="Times New Roman"/>
                  <a:ea typeface="Times New Roman"/>
                  <a:cs typeface="Times New Roman"/>
                </a:rPr>
                <a:t>, варианты идей</a:t>
              </a:r>
              <a:endParaRPr lang="ru-RU" sz="1100" dirty="0">
                <a:effectLst/>
                <a:latin typeface="Calibri"/>
                <a:ea typeface="Times New Roman"/>
                <a:cs typeface="Times New Roman"/>
              </a:endParaRPr>
            </a:p>
          </p:txBody>
        </p:sp>
        <p:sp>
          <p:nvSpPr>
            <p:cNvPr id="9" name="Rectangle 23"/>
            <p:cNvSpPr>
              <a:spLocks noChangeArrowheads="1"/>
            </p:cNvSpPr>
            <p:nvPr/>
          </p:nvSpPr>
          <p:spPr bwMode="auto">
            <a:xfrm>
              <a:off x="7965" y="10140"/>
              <a:ext cx="2385" cy="133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Сетка принятия решения, базовый </a:t>
              </a:r>
              <a:r>
                <a:rPr lang="ru-RU" sz="12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вариант</a:t>
              </a:r>
              <a:endParaRPr lang="ru-RU" sz="1100" dirty="0">
                <a:effectLst/>
                <a:latin typeface="Times New Roman" pitchFamily="18" charset="0"/>
                <a:ea typeface="Times New Roman"/>
                <a:cs typeface="Times New Roman" pitchFamily="18" charset="0"/>
              </a:endParaRPr>
            </a:p>
          </p:txBody>
        </p:sp>
        <p:sp>
          <p:nvSpPr>
            <p:cNvPr id="10" name="Rectangle 24"/>
            <p:cNvSpPr>
              <a:spLocks noChangeArrowheads="1"/>
            </p:cNvSpPr>
            <p:nvPr/>
          </p:nvSpPr>
          <p:spPr bwMode="auto">
            <a:xfrm>
              <a:off x="8055" y="12505"/>
              <a:ext cx="2640" cy="109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Цели</a:t>
              </a:r>
              <a:r>
                <a:rPr lang="ru-RU" sz="12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, задачи, этапы выполнения</a:t>
              </a:r>
            </a:p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 dirty="0" smtClean="0">
                  <a:effectLst/>
                  <a:latin typeface="Times New Roman"/>
                  <a:ea typeface="Times New Roman"/>
                  <a:cs typeface="Times New Roman"/>
                </a:rPr>
                <a:t>и</a:t>
              </a:r>
              <a:r>
                <a:rPr lang="ru-RU" sz="1200" dirty="0">
                  <a:effectLst/>
                  <a:latin typeface="Times New Roman"/>
                  <a:ea typeface="Times New Roman"/>
                  <a:cs typeface="Times New Roman"/>
                </a:rPr>
                <a:t>, этапы выполнения</a:t>
              </a:r>
              <a:endParaRPr lang="ru-RU" sz="1100" dirty="0">
                <a:effectLst/>
                <a:latin typeface="Calibri"/>
                <a:ea typeface="Times New Roman"/>
                <a:cs typeface="Times New Roman"/>
              </a:endParaRPr>
            </a:p>
          </p:txBody>
        </p:sp>
        <p:sp>
          <p:nvSpPr>
            <p:cNvPr id="11" name="Rectangle 25"/>
            <p:cNvSpPr>
              <a:spLocks noChangeArrowheads="1"/>
            </p:cNvSpPr>
            <p:nvPr/>
          </p:nvSpPr>
          <p:spPr bwMode="auto">
            <a:xfrm>
              <a:off x="4470" y="12505"/>
              <a:ext cx="2565" cy="11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Календарь настенный настольный и в </a:t>
              </a:r>
              <a:r>
                <a:rPr lang="ru-RU" sz="12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телефоне</a:t>
              </a:r>
              <a:endPara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Rectangle 26"/>
            <p:cNvSpPr>
              <a:spLocks noChangeArrowheads="1"/>
            </p:cNvSpPr>
            <p:nvPr/>
          </p:nvSpPr>
          <p:spPr bwMode="auto">
            <a:xfrm>
              <a:off x="1260" y="12540"/>
              <a:ext cx="2460" cy="110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Рекламный проспект изделия, самооценка</a:t>
              </a:r>
            </a:p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endParaRPr lang="ru-RU" sz="1100" dirty="0">
                <a:effectLst/>
                <a:latin typeface="Calibri"/>
                <a:ea typeface="Times New Roman"/>
                <a:cs typeface="Times New Roman"/>
              </a:endParaRPr>
            </a:p>
          </p:txBody>
        </p:sp>
        <p:sp>
          <p:nvSpPr>
            <p:cNvPr id="13" name="Rectangle 27"/>
            <p:cNvSpPr>
              <a:spLocks noChangeArrowheads="1"/>
            </p:cNvSpPr>
            <p:nvPr/>
          </p:nvSpPr>
          <p:spPr bwMode="auto">
            <a:xfrm>
              <a:off x="7980" y="14430"/>
              <a:ext cx="2685" cy="12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Составление дизайн-спецификации</a:t>
              </a:r>
              <a:endParaRPr lang="ru-RU" sz="1100" dirty="0">
                <a:effectLst/>
                <a:latin typeface="Calibri"/>
                <a:ea typeface="Times New Roman"/>
                <a:cs typeface="Times New Roman"/>
              </a:endParaRPr>
            </a:p>
          </p:txBody>
        </p:sp>
        <p:sp>
          <p:nvSpPr>
            <p:cNvPr id="14" name="Rectangle 28"/>
            <p:cNvSpPr>
              <a:spLocks noChangeArrowheads="1"/>
            </p:cNvSpPr>
            <p:nvPr/>
          </p:nvSpPr>
          <p:spPr bwMode="auto">
            <a:xfrm>
              <a:off x="4545" y="14490"/>
              <a:ext cx="2610" cy="12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Технология изготовления</a:t>
              </a:r>
              <a:endParaRPr lang="ru-RU" sz="1100" dirty="0">
                <a:effectLst/>
                <a:latin typeface="Calibri"/>
                <a:ea typeface="Times New Roman"/>
                <a:cs typeface="Times New Roman"/>
              </a:endParaRPr>
            </a:p>
          </p:txBody>
        </p:sp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245" y="14430"/>
              <a:ext cx="2475" cy="130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Экономическое </a:t>
              </a:r>
              <a:r>
                <a:rPr lang="ru-RU" sz="12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и экологическое </a:t>
              </a:r>
              <a:r>
                <a:rPr lang="ru-RU" sz="12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обоснование</a:t>
              </a:r>
              <a:endParaRPr lang="ru-RU" sz="1100" dirty="0">
                <a:effectLst/>
                <a:latin typeface="Calibri"/>
                <a:ea typeface="Times New Roman"/>
                <a:cs typeface="Times New Roman"/>
              </a:endParaRPr>
            </a:p>
          </p:txBody>
        </p:sp>
        <p:cxnSp>
          <p:nvCxnSpPr>
            <p:cNvPr id="16" name="AutoShape 30"/>
            <p:cNvCxnSpPr>
              <a:cxnSpLocks noChangeShapeType="1"/>
            </p:cNvCxnSpPr>
            <p:nvPr/>
          </p:nvCxnSpPr>
          <p:spPr bwMode="auto">
            <a:xfrm flipV="1">
              <a:off x="5865" y="11655"/>
              <a:ext cx="0" cy="81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" name="AutoShape 31"/>
            <p:cNvCxnSpPr>
              <a:cxnSpLocks noChangeShapeType="1"/>
            </p:cNvCxnSpPr>
            <p:nvPr/>
          </p:nvCxnSpPr>
          <p:spPr bwMode="auto">
            <a:xfrm>
              <a:off x="7140" y="10995"/>
              <a:ext cx="585" cy="1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" name="AutoShape 32"/>
            <p:cNvCxnSpPr>
              <a:cxnSpLocks noChangeShapeType="1"/>
            </p:cNvCxnSpPr>
            <p:nvPr/>
          </p:nvCxnSpPr>
          <p:spPr bwMode="auto">
            <a:xfrm flipH="1">
              <a:off x="9015" y="11655"/>
              <a:ext cx="15" cy="66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" name="AutoShape 33"/>
            <p:cNvCxnSpPr>
              <a:cxnSpLocks noChangeShapeType="1"/>
            </p:cNvCxnSpPr>
            <p:nvPr/>
          </p:nvCxnSpPr>
          <p:spPr bwMode="auto">
            <a:xfrm>
              <a:off x="9060" y="13740"/>
              <a:ext cx="1" cy="52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" name="AutoShape 34"/>
            <p:cNvCxnSpPr>
              <a:cxnSpLocks noChangeShapeType="1"/>
            </p:cNvCxnSpPr>
            <p:nvPr/>
          </p:nvCxnSpPr>
          <p:spPr bwMode="auto">
            <a:xfrm flipH="1">
              <a:off x="7275" y="15030"/>
              <a:ext cx="540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" name="AutoShape 35"/>
            <p:cNvCxnSpPr>
              <a:cxnSpLocks noChangeShapeType="1"/>
            </p:cNvCxnSpPr>
            <p:nvPr/>
          </p:nvCxnSpPr>
          <p:spPr bwMode="auto">
            <a:xfrm flipH="1">
              <a:off x="3810" y="15075"/>
              <a:ext cx="60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2" name="AutoShape 36"/>
            <p:cNvCxnSpPr>
              <a:cxnSpLocks noChangeShapeType="1"/>
            </p:cNvCxnSpPr>
            <p:nvPr/>
          </p:nvCxnSpPr>
          <p:spPr bwMode="auto">
            <a:xfrm flipV="1">
              <a:off x="2340" y="13785"/>
              <a:ext cx="30" cy="58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" name="AutoShape 37"/>
            <p:cNvCxnSpPr>
              <a:cxnSpLocks noChangeShapeType="1"/>
            </p:cNvCxnSpPr>
            <p:nvPr/>
          </p:nvCxnSpPr>
          <p:spPr bwMode="auto">
            <a:xfrm flipV="1">
              <a:off x="2340" y="11685"/>
              <a:ext cx="0" cy="66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0" name="Прямоугольник 29"/>
          <p:cNvSpPr/>
          <p:nvPr/>
        </p:nvSpPr>
        <p:spPr>
          <a:xfrm>
            <a:off x="-3348880" y="1802252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1520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 rot="10800000" flipV="1">
            <a:off x="395536" y="563693"/>
            <a:ext cx="7848872" cy="448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25392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3252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</a:t>
            </a:r>
            <a:r>
              <a:rPr kumimoji="0" lang="ru-RU" sz="2000" b="1" i="0" u="none" strike="noStrike" cap="none" normalizeH="0" baseline="0" dirty="0" smtClean="0" bmk="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ель</a:t>
            </a:r>
            <a:r>
              <a:rPr kumimoji="0" lang="ru-RU" b="1" i="0" u="none" strike="noStrike" cap="none" normalizeH="0" baseline="0" dirty="0" smtClean="0" bmk="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ru-RU" b="0" i="0" u="none" strike="noStrike" cap="none" normalizeH="0" baseline="0" dirty="0" smtClean="0" bmk="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 bmk="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исследование значения календаря в жизни человека, создание собственных современных календарей для удобного использования и создание </a:t>
            </a:r>
            <a:r>
              <a:rPr kumimoji="0" lang="ru-RU" b="0" i="0" u="none" strike="noStrike" cap="none" normalizeH="0" baseline="0" dirty="0" smtClean="0" bmk="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календаря прошлого.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32525" algn="l"/>
              </a:tabLst>
            </a:pPr>
            <a:r>
              <a:rPr kumimoji="0" lang="ru-RU" b="1" i="0" u="none" strike="noStrike" cap="none" normalizeH="0" baseline="0" dirty="0" smtClean="0" bmk="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23252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Обосновать мотив выбора темы проекта; определить необходимый объем знаний и навыков для его осуществления; составить план работы по реализации проекта;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23252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Рассмотреть варианты, выбрать из них оптимальный, собрать и обработать информацию по истории и источникам Интернета; изучить технологию изготовления календарей; разработать технико-технологическую документацию, подготовить необходимые материалы, оборудование и инструменты;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23252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Выполнить проект, соблюдая правила техники безопасности и санитарно-гигиенические требования; подготовить экономический и экологический расчёт изделия;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23252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Выполнить рекламный проспект и самооценку готовой работы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18459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556792"/>
            <a:ext cx="8229600" cy="4929336"/>
          </a:xfrm>
        </p:spPr>
        <p:txBody>
          <a:bodyPr>
            <a:normAutofit fontScale="85000" lnSpcReduction="20000"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Организационно-подготовительный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Обоснование </a:t>
            </a:r>
            <a:r>
              <a:rPr lang="ru-RU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выбора темы проекта, определение цели, задач, проблемы, выдвижение идей, выбор варианта, определение источников информации, сбор информации, подготовка материалов, инструментов и оборудования для изготовления продукта проекта.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Технологический: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Составление </a:t>
            </a:r>
            <a:r>
              <a:rPr lang="ru-RU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инструкционной карты «последовательность изготовления 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календарей», </a:t>
            </a:r>
            <a:r>
              <a:rPr lang="ru-RU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изготовление 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календарей, </a:t>
            </a:r>
            <a:r>
              <a:rPr lang="ru-RU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экономическое и экологическое обоснование, техника безопасности при изготовлении продукта проекта, подготовка рекламного проспекта, выполнение пояснительной записки проекта.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Заключительный: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Практическое </a:t>
            </a:r>
            <a:r>
              <a:rPr lang="ru-RU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применение продукта, самооценка, представление рекламного проспекта, защита проекта.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Этапы выполнения 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проекта</a:t>
            </a:r>
            <a:endParaRPr lang="ru-RU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6417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ÐÐ°Ð»ÐµÐ½Ð´Ð°ÑÑ Ð² Ð³ÑÐ¾Ð±Ð½Ð¸ÑÐµ Ð¡ÐµÐ½ÐµÐ½Ð¼ÑÑÐ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4" y="1857364"/>
            <a:ext cx="3500462" cy="30003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627784" y="5157192"/>
            <a:ext cx="4572000" cy="6771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Древнеегипетские календари</a:t>
            </a:r>
            <a:endParaRPr lang="ru-RU" sz="20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bg1"/>
                </a:solidFill>
                <a:latin typeface="tahoma" panose="020B0604030504040204" pitchFamily="34" charset="0"/>
              </a:rPr>
              <a:t>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9218" name="Picture 2" descr="http://naval-dao.moy.su/_ph/1/6004814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857364"/>
            <a:ext cx="3714777" cy="302892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059832" y="836712"/>
            <a:ext cx="34805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КАЛЕНДАРИ ПРОШЛОГО</a:t>
            </a:r>
          </a:p>
        </p:txBody>
      </p:sp>
    </p:spTree>
    <p:extLst>
      <p:ext uri="{BB962C8B-B14F-4D97-AF65-F5344CB8AC3E}">
        <p14:creationId xmlns="" xmlns:p14="http://schemas.microsoft.com/office/powerpoint/2010/main" val="3461734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Названия униал в Хааб календаре Майя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2214554"/>
            <a:ext cx="3888432" cy="288032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1000100" y="5000636"/>
            <a:ext cx="28883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Хааб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3076" name="Picture 4" descr="ÐÐ°ÑÑÐ¸Ð½ÐºÐ¸ Ð¿Ð¾ Ð·Ð°Ð¿ÑÐ¾ÑÑ ÐºÐ°Ð»ÐµÐ½Ð´Ð°ÑÑ Ð¼Ð°Ð¹Ñ ÑÐ°Ð°Ð±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4" y="1714488"/>
            <a:ext cx="4536504" cy="43924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000232" y="428604"/>
            <a:ext cx="475906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Календарь майя</a:t>
            </a:r>
            <a:endParaRPr lang="ru-RU" sz="48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97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Цолькин календарь Майя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5500" y="404664"/>
            <a:ext cx="5328592" cy="367240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5292080" y="4653136"/>
            <a:ext cx="3606436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260-дневный </a:t>
            </a: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год</a:t>
            </a:r>
          </a:p>
          <a:p>
            <a:pPr algn="ctr"/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цолькин</a:t>
            </a:r>
            <a:r>
              <a:rPr lang="ru-RU" sz="28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календарь.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2800" dirty="0"/>
          </a:p>
        </p:txBody>
      </p:sp>
      <p:pic>
        <p:nvPicPr>
          <p:cNvPr id="6" name="Рисунок 5" descr="Схема зависимости между 260 дневным циклом Цолькин и 365 дневным Хааб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50" y="3789040"/>
            <a:ext cx="4688706" cy="25202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424223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908720"/>
            <a:ext cx="4416425" cy="47170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536" y="2348880"/>
            <a:ext cx="34455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Круглый календарь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45278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721</TotalTime>
  <Words>521</Words>
  <Application>Microsoft Office PowerPoint</Application>
  <PresentationFormat>Экран (4:3)</PresentationFormat>
  <Paragraphs>166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Бумажная</vt:lpstr>
      <vt:lpstr>Календарь в жизни  человека</vt:lpstr>
      <vt:lpstr>Обоснование выбора и актуальность темы проекта</vt:lpstr>
      <vt:lpstr>Схема обдумывания</vt:lpstr>
      <vt:lpstr>Слайд 4</vt:lpstr>
      <vt:lpstr>Этапы выполнения проекта</vt:lpstr>
      <vt:lpstr>Слайд 6</vt:lpstr>
      <vt:lpstr>Слайд 7</vt:lpstr>
      <vt:lpstr>Слайд 8</vt:lpstr>
      <vt:lpstr>Слайд 9</vt:lpstr>
      <vt:lpstr>Проблемный вопрос: Какой календарь выбрать?</vt:lpstr>
      <vt:lpstr>Сетка принятия решения</vt:lpstr>
      <vt:lpstr>Слайд 12</vt:lpstr>
      <vt:lpstr>Инструменты и материалы</vt:lpstr>
      <vt:lpstr>Технология изготовления</vt:lpstr>
      <vt:lpstr>Слайд 15</vt:lpstr>
      <vt:lpstr>Экономические расчёты</vt:lpstr>
      <vt:lpstr>Итог работы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iv.osipenko</cp:lastModifiedBy>
  <cp:revision>45</cp:revision>
  <dcterms:modified xsi:type="dcterms:W3CDTF">2019-01-28T11:10:47Z</dcterms:modified>
</cp:coreProperties>
</file>