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78" r:id="rId2"/>
    <p:sldId id="302" r:id="rId3"/>
    <p:sldId id="300" r:id="rId4"/>
    <p:sldId id="283" r:id="rId5"/>
    <p:sldId id="284" r:id="rId6"/>
    <p:sldId id="258" r:id="rId7"/>
    <p:sldId id="259" r:id="rId8"/>
    <p:sldId id="301" r:id="rId9"/>
    <p:sldId id="294" r:id="rId10"/>
    <p:sldId id="279" r:id="rId11"/>
    <p:sldId id="295" r:id="rId12"/>
    <p:sldId id="298" r:id="rId13"/>
    <p:sldId id="275" r:id="rId14"/>
    <p:sldId id="271" r:id="rId15"/>
    <p:sldId id="273" r:id="rId16"/>
    <p:sldId id="290" r:id="rId17"/>
    <p:sldId id="291" r:id="rId18"/>
    <p:sldId id="296" r:id="rId19"/>
    <p:sldId id="299" r:id="rId20"/>
    <p:sldId id="289" r:id="rId21"/>
    <p:sldId id="282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99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53" autoAdjust="0"/>
    <p:restoredTop sz="94662" autoAdjust="0"/>
  </p:normalViewPr>
  <p:slideViewPr>
    <p:cSldViewPr>
      <p:cViewPr>
        <p:scale>
          <a:sx n="77" d="100"/>
          <a:sy n="77" d="100"/>
        </p:scale>
        <p:origin x="-120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96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Овал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48D0F77-F809-4583-BA90-F5BF8733CD2E}" type="datetimeFigureOut">
              <a:rPr lang="ru-RU"/>
              <a:pPr>
                <a:defRPr/>
              </a:pPr>
              <a:t>27.01.2020</a:t>
            </a:fld>
            <a:endParaRPr lang="ru-RU" dirty="0"/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87FD706-B805-46BB-829F-749245D2E2C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5B7060-F852-45E6-964E-9E57B8F013CA}" type="datetimeFigureOut">
              <a:rPr lang="ru-RU"/>
              <a:pPr>
                <a:defRPr/>
              </a:pPr>
              <a:t>27.01.2020</a:t>
            </a:fld>
            <a:endParaRPr lang="ru-RU" dirty="0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7D7EAA-060D-434D-AA35-7B88035EC67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4DFA5A-181F-4B66-B4B5-103A2D559356}" type="datetimeFigureOut">
              <a:rPr lang="ru-RU"/>
              <a:pPr>
                <a:defRPr/>
              </a:pPr>
              <a:t>27.01.2020</a:t>
            </a:fld>
            <a:endParaRPr lang="ru-RU" dirty="0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A1A6B3-754D-4634-BCA4-F3475A3574D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37A4B-1DDF-4B69-8E1F-9B1E77181A57}" type="datetimeFigureOut">
              <a:rPr lang="ru-RU"/>
              <a:pPr>
                <a:defRPr/>
              </a:pPr>
              <a:t>27.01.2020</a:t>
            </a:fld>
            <a:endParaRPr lang="ru-RU" dirty="0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3CF0F-10B2-449B-8D34-43228D5CEAC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Овал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7" name="Овал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0FBB1F4-BC70-4426-A612-A68BCF8C248D}" type="datetimeFigureOut">
              <a:rPr lang="ru-RU"/>
              <a:pPr>
                <a:defRPr/>
              </a:pPr>
              <a:t>27.01.2020</a:t>
            </a:fld>
            <a:endParaRPr lang="ru-RU" dirty="0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486EB79-BE99-4DBE-870D-77EC7EA38D6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4B8B99-3D57-43C7-95A8-FA80AA465FF6}" type="datetimeFigureOut">
              <a:rPr lang="ru-RU"/>
              <a:pPr>
                <a:defRPr/>
              </a:pPr>
              <a:t>27.01.2020</a:t>
            </a:fld>
            <a:endParaRPr lang="ru-RU" dirty="0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BD271B-2C40-41C9-8E73-A6EE57D7C87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D88F7A5-AD13-4FAC-AD4F-D3EC86F4BF87}" type="datetimeFigureOut">
              <a:rPr lang="ru-RU"/>
              <a:pPr>
                <a:defRPr/>
              </a:pPr>
              <a:t>27.01.2020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1FFE203-EC37-4D13-82B0-623D6CB5046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0BECA-13D1-41E4-B6DB-B401C33B3184}" type="datetimeFigureOut">
              <a:rPr lang="ru-RU"/>
              <a:pPr>
                <a:defRPr/>
              </a:pPr>
              <a:t>27.01.2020</a:t>
            </a:fld>
            <a:endParaRPr lang="ru-RU" dirty="0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812519-59D5-4D54-8169-4B9F33F1CB1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300DA83-9C45-4778-AF35-532C3CC96968}" type="datetimeFigureOut">
              <a:rPr lang="ru-RU"/>
              <a:pPr>
                <a:defRPr/>
              </a:pPr>
              <a:t>27.01.2020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100ED0C-74A6-476C-8EE5-5BD26CDACF0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77185CB-A50F-4283-816F-65C05F791957}" type="datetimeFigureOut">
              <a:rPr lang="ru-RU"/>
              <a:pPr>
                <a:defRPr/>
              </a:pPr>
              <a:t>27.01.2020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0D3E0DE-90FF-4A97-AFFD-F2603E5AAC7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7" name="Блок-схема: процесс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C614904-CBE5-4249-A071-CD21ED6E4F34}" type="datetimeFigureOut">
              <a:rPr lang="ru-RU"/>
              <a:pPr>
                <a:defRPr/>
              </a:pPr>
              <a:t>27.01.2020</a:t>
            </a:fld>
            <a:endParaRPr lang="ru-RU" dirty="0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CC370F4-596C-4C38-988C-D15ECE761A6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fld id="{63B4FB3B-97F8-4D06-AAB3-14CBDB1BA713}" type="datetimeFigureOut">
              <a:rPr lang="ru-RU"/>
              <a:pPr>
                <a:defRPr/>
              </a:pPr>
              <a:t>27.01.2020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fld id="{33F81570-4AB2-421B-9DEC-3B0FD7312FA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0" r:id="rId1"/>
    <p:sldLayoutId id="2147483885" r:id="rId2"/>
    <p:sldLayoutId id="2147483891" r:id="rId3"/>
    <p:sldLayoutId id="2147483886" r:id="rId4"/>
    <p:sldLayoutId id="2147483892" r:id="rId5"/>
    <p:sldLayoutId id="2147483887" r:id="rId6"/>
    <p:sldLayoutId id="2147483893" r:id="rId7"/>
    <p:sldLayoutId id="2147483894" r:id="rId8"/>
    <p:sldLayoutId id="2147483895" r:id="rId9"/>
    <p:sldLayoutId id="2147483888" r:id="rId10"/>
    <p:sldLayoutId id="2147483889" r:id="rId11"/>
  </p:sldLayoutIdLst>
  <p:transition>
    <p:push dir="u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838" y="214313"/>
            <a:ext cx="9047162" cy="11430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u="sng" dirty="0" smtClean="0">
                <a:solidFill>
                  <a:schemeClr val="tx2">
                    <a:satMod val="13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Исследовательская работа</a:t>
            </a:r>
            <a:r>
              <a:rPr lang="ru-RU" sz="4000" b="1" dirty="0" smtClean="0">
                <a:solidFill>
                  <a:schemeClr val="tx2">
                    <a:satMod val="13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tx2">
                    <a:satMod val="13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000" b="1" u="sng" dirty="0" smtClean="0">
                <a:solidFill>
                  <a:schemeClr val="tx2">
                    <a:satMod val="13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Тема</a:t>
            </a:r>
            <a:r>
              <a:rPr lang="ru-RU" sz="4000" b="1" dirty="0" smtClean="0">
                <a:solidFill>
                  <a:schemeClr val="tx2">
                    <a:satMod val="13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tx2">
                    <a:satMod val="13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tx2">
                    <a:satMod val="13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Извержение вулкана.</a:t>
            </a:r>
            <a:endParaRPr lang="ru-RU" sz="4000" b="1" dirty="0">
              <a:solidFill>
                <a:schemeClr val="tx2">
                  <a:satMod val="13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5" name="TextBox 4"/>
          <p:cNvSpPr txBox="1">
            <a:spLocks noChangeArrowheads="1"/>
          </p:cNvSpPr>
          <p:nvPr/>
        </p:nvSpPr>
        <p:spPr bwMode="auto">
          <a:xfrm>
            <a:off x="3500438" y="3214688"/>
            <a:ext cx="5500687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lnSpc>
                <a:spcPct val="150000"/>
              </a:lnSpc>
            </a:pPr>
            <a:r>
              <a:rPr lang="ru-RU" sz="2000" b="1" u="sng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Автор проекта</a:t>
            </a:r>
            <a:r>
              <a:rPr lang="ru-RU" sz="20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r">
              <a:lnSpc>
                <a:spcPct val="150000"/>
              </a:lnSpc>
            </a:pPr>
            <a:r>
              <a:rPr lang="ru-RU" sz="20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Голованов Арсений,</a:t>
            </a:r>
          </a:p>
          <a:p>
            <a:pPr algn="r">
              <a:lnSpc>
                <a:spcPct val="150000"/>
              </a:lnSpc>
            </a:pPr>
            <a:r>
              <a:rPr lang="ru-RU" sz="20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учащийся 3-А класса, 9 лет</a:t>
            </a:r>
          </a:p>
          <a:p>
            <a:pPr algn="r">
              <a:lnSpc>
                <a:spcPct val="150000"/>
              </a:lnSpc>
            </a:pPr>
            <a:r>
              <a:rPr lang="ru-RU" sz="20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МБОУ КГО «Гимназия»</a:t>
            </a:r>
          </a:p>
          <a:p>
            <a:pPr algn="r">
              <a:lnSpc>
                <a:spcPct val="150000"/>
              </a:lnSpc>
            </a:pPr>
            <a:r>
              <a:rPr lang="ru-RU" sz="20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г.Костомукши</a:t>
            </a:r>
          </a:p>
          <a:p>
            <a:pPr algn="r">
              <a:lnSpc>
                <a:spcPct val="150000"/>
              </a:lnSpc>
            </a:pPr>
            <a:r>
              <a:rPr lang="ru-RU" sz="2000" b="1" u="sng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Руководитель проекта: </a:t>
            </a:r>
          </a:p>
          <a:p>
            <a:pPr algn="r">
              <a:lnSpc>
                <a:spcPct val="150000"/>
              </a:lnSpc>
            </a:pPr>
            <a:r>
              <a:rPr lang="ru-RU" sz="20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Голованова Екатерина Владимировна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250" y="1844675"/>
            <a:ext cx="3132138" cy="4189413"/>
          </a:xfrm>
          <a:prstGeom prst="rect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 bwMode="auto">
          <a:xfrm>
            <a:off x="1071563" y="0"/>
            <a:ext cx="8072437" cy="1143000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sz="280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Вулканы могут извергаться не только на суше, но и в морях, и океанах.</a:t>
            </a:r>
          </a:p>
        </p:txBody>
      </p:sp>
      <p:pic>
        <p:nvPicPr>
          <p:cNvPr id="10242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21381"/>
          <a:stretch>
            <a:fillRect/>
          </a:stretch>
        </p:blipFill>
        <p:spPr>
          <a:xfrm>
            <a:off x="1285852" y="1142984"/>
            <a:ext cx="4769231" cy="3413124"/>
          </a:xfrm>
          <a:prstGeom prst="roundRect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</p:spPr>
      </p:pic>
      <p:pic>
        <p:nvPicPr>
          <p:cNvPr id="10244" name="Рисунок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3500438"/>
            <a:ext cx="5010150" cy="3106737"/>
          </a:xfrm>
          <a:prstGeom prst="roundRect">
            <a:avLst/>
          </a:prstGeom>
          <a:noFill/>
          <a:ln w="76200">
            <a:solidFill>
              <a:schemeClr val="accent5">
                <a:lumMod val="20000"/>
                <a:lumOff val="8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 bwMode="auto">
          <a:xfrm>
            <a:off x="179388" y="981075"/>
            <a:ext cx="4608512" cy="792163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endParaRPr lang="ru-RU" sz="5400" u="sng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8436" name="Прямоугольник 3"/>
          <p:cNvSpPr>
            <a:spLocks noChangeArrowheads="1"/>
          </p:cNvSpPr>
          <p:nvPr/>
        </p:nvSpPr>
        <p:spPr bwMode="auto">
          <a:xfrm>
            <a:off x="642938" y="357188"/>
            <a:ext cx="29908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u="sng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Извержение</a:t>
            </a:r>
            <a:endParaRPr lang="ru-RU" sz="40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3429000"/>
            <a:ext cx="5321300" cy="3143250"/>
          </a:xfrm>
          <a:prstGeom prst="roundRect">
            <a:avLst/>
          </a:prstGeom>
          <a:noFill/>
          <a:ln w="76200">
            <a:solidFill>
              <a:schemeClr val="accent5">
                <a:lumMod val="20000"/>
                <a:lumOff val="80000"/>
              </a:schemeClr>
            </a:solidFill>
            <a:miter lim="800000"/>
            <a:headEnd/>
            <a:tailEnd/>
          </a:ln>
        </p:spPr>
      </p:pic>
      <p:pic>
        <p:nvPicPr>
          <p:cNvPr id="12291" name="Рисунок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9292" y="266006"/>
            <a:ext cx="4788592" cy="2805804"/>
          </a:xfrm>
          <a:prstGeom prst="roundRect">
            <a:avLst/>
          </a:prstGeom>
          <a:noFill/>
          <a:ln w="76200">
            <a:solidFill>
              <a:schemeClr val="accent5">
                <a:lumMod val="20000"/>
                <a:lumOff val="80000"/>
              </a:schemeClr>
            </a:solidFill>
            <a:miter lim="800000"/>
            <a:headEnd/>
            <a:tailEnd/>
          </a:ln>
        </p:spPr>
      </p:pic>
      <p:sp>
        <p:nvSpPr>
          <p:cNvPr id="19460" name="TextBox 3"/>
          <p:cNvSpPr txBox="1">
            <a:spLocks noChangeArrowheads="1"/>
          </p:cNvSpPr>
          <p:nvPr/>
        </p:nvSpPr>
        <p:spPr bwMode="auto">
          <a:xfrm>
            <a:off x="5767388" y="500063"/>
            <a:ext cx="3376612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Лава-это магма, излившаяся на поверхность Земли</a:t>
            </a:r>
          </a:p>
        </p:txBody>
      </p:sp>
      <p:sp>
        <p:nvSpPr>
          <p:cNvPr id="19461" name="TextBox 4"/>
          <p:cNvSpPr txBox="1">
            <a:spLocks noChangeArrowheads="1"/>
          </p:cNvSpPr>
          <p:nvPr/>
        </p:nvSpPr>
        <p:spPr bwMode="auto">
          <a:xfrm>
            <a:off x="107950" y="3336925"/>
            <a:ext cx="30353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85728"/>
            <a:ext cx="4357874" cy="2970748"/>
          </a:xfrm>
          <a:prstGeom prst="roundRect">
            <a:avLst/>
          </a:prstGeom>
          <a:noFill/>
          <a:ln w="76200">
            <a:solidFill>
              <a:schemeClr val="accent5">
                <a:lumMod val="20000"/>
                <a:lumOff val="80000"/>
              </a:schemeClr>
            </a:solidFill>
            <a:miter lim="800000"/>
            <a:headEnd/>
            <a:tailEnd/>
          </a:ln>
        </p:spPr>
      </p:pic>
      <p:pic>
        <p:nvPicPr>
          <p:cNvPr id="13315" name="Рисунок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3643314"/>
            <a:ext cx="4926692" cy="3000396"/>
          </a:xfrm>
          <a:prstGeom prst="roundRect">
            <a:avLst/>
          </a:prstGeom>
          <a:noFill/>
          <a:ln w="76200">
            <a:solidFill>
              <a:schemeClr val="accent5">
                <a:lumMod val="20000"/>
                <a:lumOff val="80000"/>
              </a:schemeClr>
            </a:solidFill>
            <a:miter lim="800000"/>
            <a:headEnd/>
            <a:tailEnd/>
          </a:ln>
        </p:spPr>
      </p:pic>
      <p:sp>
        <p:nvSpPr>
          <p:cNvPr id="20484" name="TextBox 3"/>
          <p:cNvSpPr txBox="1">
            <a:spLocks noChangeArrowheads="1"/>
          </p:cNvSpPr>
          <p:nvPr/>
        </p:nvSpPr>
        <p:spPr bwMode="auto">
          <a:xfrm>
            <a:off x="1071563" y="323850"/>
            <a:ext cx="3500437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Вулканические газы — это горячие газы. Во время извержения их температура достигает 800-1000 градусов.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2"/>
          </p:nvPr>
        </p:nvSpPr>
        <p:spPr>
          <a:xfrm>
            <a:off x="0" y="1000125"/>
            <a:ext cx="4313238" cy="1584325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2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Потоки </a:t>
            </a:r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лавы уничтожают всю растительность, посадки и </a:t>
            </a: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дороги.</a:t>
            </a:r>
          </a:p>
        </p:txBody>
      </p:sp>
      <p:pic>
        <p:nvPicPr>
          <p:cNvPr id="14339" name="Объект 9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381069" y="260350"/>
            <a:ext cx="4583544" cy="3168650"/>
          </a:xfrm>
          <a:prstGeom prst="snip2SameRect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</p:spPr>
      </p:pic>
      <p:pic>
        <p:nvPicPr>
          <p:cNvPr id="14340" name="Рисунок 1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571876"/>
            <a:ext cx="4922838" cy="2968625"/>
          </a:xfrm>
          <a:prstGeom prst="snip2SameRect">
            <a:avLst/>
          </a:prstGeom>
          <a:noFill/>
          <a:ln w="76200">
            <a:solidFill>
              <a:schemeClr val="accent5">
                <a:lumMod val="20000"/>
                <a:lumOff val="80000"/>
              </a:schemeClr>
            </a:solidFill>
            <a:miter lim="800000"/>
            <a:headEnd/>
            <a:tailEnd/>
          </a:ln>
        </p:spPr>
      </p:pic>
      <p:sp>
        <p:nvSpPr>
          <p:cNvPr id="21509" name="TextBox 1"/>
          <p:cNvSpPr txBox="1">
            <a:spLocks noChangeArrowheads="1"/>
          </p:cNvSpPr>
          <p:nvPr/>
        </p:nvSpPr>
        <p:spPr bwMode="auto">
          <a:xfrm>
            <a:off x="1428750" y="142875"/>
            <a:ext cx="21637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u="sng">
                <a:solidFill>
                  <a:schemeClr val="tx2"/>
                </a:solidFill>
                <a:latin typeface="Times New Roman" pitchFamily="18" charset="0"/>
              </a:rPr>
              <a:t>Вред 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2"/>
          </p:nvPr>
        </p:nvSpPr>
        <p:spPr>
          <a:xfrm>
            <a:off x="0" y="928688"/>
            <a:ext cx="3743325" cy="1582737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3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Из вулканической пыли делают лекарства, а так же пепел  обогащает почву.</a:t>
            </a:r>
          </a:p>
        </p:txBody>
      </p:sp>
      <p:pic>
        <p:nvPicPr>
          <p:cNvPr id="15364" name="Объект 9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24300" y="111125"/>
            <a:ext cx="4964113" cy="3167063"/>
          </a:xfrm>
          <a:prstGeom prst="round2DiagRect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</p:spPr>
      </p:pic>
      <p:pic>
        <p:nvPicPr>
          <p:cNvPr id="16389" name="Picture 2" descr="https://i1.wp.com/mirinteresen.net/uploads/posts/2018-03/1521616843_1-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3500438"/>
            <a:ext cx="8420100" cy="3168650"/>
          </a:xfrm>
          <a:prstGeom prst="rect">
            <a:avLst/>
          </a:prstGeom>
          <a:noFill/>
          <a:ln w="76200">
            <a:solidFill>
              <a:schemeClr val="accent5">
                <a:lumMod val="20000"/>
                <a:lumOff val="80000"/>
              </a:schemeClr>
            </a:solidFill>
            <a:miter lim="800000"/>
            <a:headEnd/>
            <a:tailEnd/>
          </a:ln>
        </p:spPr>
      </p:pic>
      <p:sp>
        <p:nvSpPr>
          <p:cNvPr id="22533" name="TextBox 1"/>
          <p:cNvSpPr txBox="1">
            <a:spLocks noChangeArrowheads="1"/>
          </p:cNvSpPr>
          <p:nvPr/>
        </p:nvSpPr>
        <p:spPr bwMode="auto">
          <a:xfrm>
            <a:off x="900113" y="188913"/>
            <a:ext cx="18557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u="sng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Польза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7000">
              <a:schemeClr val="bg2">
                <a:tint val="50000"/>
                <a:satMod val="180000"/>
              </a:schemeClr>
            </a:gs>
            <a:gs pos="100000">
              <a:schemeClr val="bg2">
                <a:shade val="45000"/>
                <a:satMod val="12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 bwMode="auto">
          <a:xfrm>
            <a:off x="1357313" y="-142875"/>
            <a:ext cx="8229600" cy="985838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4000" b="1" u="sng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Изготовление макета вулкана</a:t>
            </a:r>
          </a:p>
        </p:txBody>
      </p:sp>
      <p:pic>
        <p:nvPicPr>
          <p:cNvPr id="17411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14414" y="1428736"/>
            <a:ext cx="2317762" cy="2857520"/>
          </a:xfrm>
          <a:prstGeom prst="roundRect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</p:spPr>
      </p:pic>
      <p:sp>
        <p:nvSpPr>
          <p:cNvPr id="23556" name="TextBox 5"/>
          <p:cNvSpPr txBox="1">
            <a:spLocks noChangeArrowheads="1"/>
          </p:cNvSpPr>
          <p:nvPr/>
        </p:nvSpPr>
        <p:spPr bwMode="auto">
          <a:xfrm>
            <a:off x="1071563" y="785813"/>
            <a:ext cx="27352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tx2"/>
                </a:solidFill>
                <a:latin typeface="Times New Roman" pitchFamily="18" charset="0"/>
              </a:rPr>
              <a:t>Монтажная пена</a:t>
            </a:r>
          </a:p>
        </p:txBody>
      </p:sp>
      <p:pic>
        <p:nvPicPr>
          <p:cNvPr id="17413" name="Рисунок 7"/>
          <p:cNvPicPr>
            <a:picLocks noChangeAspect="1"/>
          </p:cNvPicPr>
          <p:nvPr/>
        </p:nvPicPr>
        <p:blipFill>
          <a:blip r:embed="rId3" cstate="print"/>
          <a:srcRect r="-11659"/>
          <a:stretch>
            <a:fillRect/>
          </a:stretch>
        </p:blipFill>
        <p:spPr bwMode="auto">
          <a:xfrm>
            <a:off x="6786577" y="1385888"/>
            <a:ext cx="2178035" cy="2905571"/>
          </a:xfrm>
          <a:prstGeom prst="roundRect">
            <a:avLst/>
          </a:prstGeom>
          <a:noFill/>
          <a:ln w="76200">
            <a:solidFill>
              <a:schemeClr val="accent5">
                <a:lumMod val="20000"/>
                <a:lumOff val="80000"/>
              </a:schemeClr>
            </a:solidFill>
            <a:miter lim="800000"/>
            <a:headEnd/>
            <a:tailEnd/>
          </a:ln>
        </p:spPr>
      </p:pic>
      <p:sp>
        <p:nvSpPr>
          <p:cNvPr id="23558" name="TextBox 8"/>
          <p:cNvSpPr txBox="1">
            <a:spLocks noChangeArrowheads="1"/>
          </p:cNvSpPr>
          <p:nvPr/>
        </p:nvSpPr>
        <p:spPr bwMode="auto">
          <a:xfrm>
            <a:off x="5651500" y="796925"/>
            <a:ext cx="36163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tx2"/>
                </a:solidFill>
                <a:latin typeface="Times New Roman" pitchFamily="18" charset="0"/>
              </a:rPr>
              <a:t>Пластиковая бутылка</a:t>
            </a:r>
          </a:p>
        </p:txBody>
      </p:sp>
      <p:pic>
        <p:nvPicPr>
          <p:cNvPr id="17415" name="Рисунок 9"/>
          <p:cNvPicPr>
            <a:picLocks noChangeAspect="1"/>
          </p:cNvPicPr>
          <p:nvPr/>
        </p:nvPicPr>
        <p:blipFill>
          <a:blip r:embed="rId4" cstate="print"/>
          <a:srcRect l="6181"/>
          <a:stretch>
            <a:fillRect/>
          </a:stretch>
        </p:blipFill>
        <p:spPr bwMode="auto">
          <a:xfrm>
            <a:off x="3714744" y="3929066"/>
            <a:ext cx="2929613" cy="2522534"/>
          </a:xfrm>
          <a:prstGeom prst="roundRect">
            <a:avLst/>
          </a:prstGeom>
          <a:noFill/>
          <a:ln w="76200">
            <a:solidFill>
              <a:schemeClr val="accent5">
                <a:lumMod val="20000"/>
                <a:lumOff val="80000"/>
              </a:schemeClr>
            </a:solidFill>
            <a:miter lim="800000"/>
            <a:headEnd/>
            <a:tailEnd/>
          </a:ln>
        </p:spPr>
      </p:pic>
      <p:sp>
        <p:nvSpPr>
          <p:cNvPr id="23560" name="TextBox 10"/>
          <p:cNvSpPr txBox="1">
            <a:spLocks noChangeArrowheads="1"/>
          </p:cNvSpPr>
          <p:nvPr/>
        </p:nvSpPr>
        <p:spPr bwMode="auto">
          <a:xfrm>
            <a:off x="4714875" y="3214688"/>
            <a:ext cx="12255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chemeClr val="tx2"/>
                </a:solidFill>
                <a:latin typeface="Times New Roman" pitchFamily="18" charset="0"/>
              </a:rPr>
              <a:t>Краски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4003" y="1767622"/>
            <a:ext cx="3134569" cy="3433998"/>
          </a:xfrm>
          <a:prstGeom prst="roundRect">
            <a:avLst/>
          </a:prstGeom>
          <a:noFill/>
          <a:ln w="76200">
            <a:solidFill>
              <a:schemeClr val="accent5">
                <a:lumMod val="20000"/>
                <a:lumOff val="80000"/>
              </a:schemeClr>
            </a:solidFill>
            <a:miter lim="800000"/>
            <a:headEnd/>
            <a:tailEnd/>
          </a:ln>
        </p:spPr>
      </p:pic>
      <p:sp>
        <p:nvSpPr>
          <p:cNvPr id="24579" name="TextBox 6"/>
          <p:cNvSpPr txBox="1">
            <a:spLocks noChangeArrowheads="1"/>
          </p:cNvSpPr>
          <p:nvPr/>
        </p:nvSpPr>
        <p:spPr bwMode="auto">
          <a:xfrm>
            <a:off x="1257300" y="69850"/>
            <a:ext cx="34655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chemeClr val="tx2"/>
                </a:solidFill>
                <a:latin typeface="Times New Roman" pitchFamily="18" charset="0"/>
              </a:rPr>
              <a:t>Гипс и химические </a:t>
            </a:r>
          </a:p>
          <a:p>
            <a:r>
              <a:rPr lang="ru-RU" sz="2000" b="1">
                <a:solidFill>
                  <a:schemeClr val="tx2"/>
                </a:solidFill>
                <a:latin typeface="Times New Roman" pitchFamily="18" charset="0"/>
              </a:rPr>
              <a:t>материалы для извержения </a:t>
            </a:r>
          </a:p>
        </p:txBody>
      </p:sp>
      <p:sp>
        <p:nvSpPr>
          <p:cNvPr id="24580" name="TextBox 7"/>
          <p:cNvSpPr txBox="1">
            <a:spLocks noChangeArrowheads="1"/>
          </p:cNvSpPr>
          <p:nvPr/>
        </p:nvSpPr>
        <p:spPr bwMode="auto">
          <a:xfrm>
            <a:off x="5513388" y="1276350"/>
            <a:ext cx="29892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chemeClr val="tx2"/>
                </a:solidFill>
                <a:latin typeface="Times New Roman" pitchFamily="18" charset="0"/>
              </a:rPr>
              <a:t>Готовая модель вулкана</a:t>
            </a:r>
          </a:p>
        </p:txBody>
      </p:sp>
      <p:pic>
        <p:nvPicPr>
          <p:cNvPr id="18437" name="Рисунок 8"/>
          <p:cNvPicPr>
            <a:picLocks noChangeAspect="1"/>
          </p:cNvPicPr>
          <p:nvPr/>
        </p:nvPicPr>
        <p:blipFill>
          <a:blip r:embed="rId3" cstate="print"/>
          <a:srcRect r="-729"/>
          <a:stretch>
            <a:fillRect/>
          </a:stretch>
        </p:blipFill>
        <p:spPr bwMode="auto">
          <a:xfrm>
            <a:off x="1481675" y="811817"/>
            <a:ext cx="3086820" cy="2292395"/>
          </a:xfrm>
          <a:prstGeom prst="roundRect">
            <a:avLst/>
          </a:prstGeom>
          <a:noFill/>
          <a:ln w="76200">
            <a:solidFill>
              <a:schemeClr val="accent5">
                <a:lumMod val="20000"/>
                <a:lumOff val="80000"/>
              </a:schemeClr>
            </a:solidFill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1521302" y="4016077"/>
            <a:ext cx="2968421" cy="22263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76200">
            <a:solidFill>
              <a:schemeClr val="accent5">
                <a:lumMod val="20000"/>
                <a:lumOff val="80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4583" name="TextBox 2"/>
          <p:cNvSpPr txBox="1">
            <a:spLocks noChangeArrowheads="1"/>
          </p:cNvSpPr>
          <p:nvPr/>
        </p:nvSpPr>
        <p:spPr bwMode="auto">
          <a:xfrm>
            <a:off x="993775" y="3103563"/>
            <a:ext cx="42941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chemeClr val="tx2"/>
                </a:solidFill>
                <a:latin typeface="Times New Roman" pitchFamily="18" charset="0"/>
              </a:rPr>
              <a:t>Материалы для изготовления ла</a:t>
            </a:r>
            <a:r>
              <a:rPr lang="ru-RU" b="1">
                <a:solidFill>
                  <a:schemeClr val="tx2"/>
                </a:solidFill>
                <a:latin typeface="Times New Roman" pitchFamily="18" charset="0"/>
              </a:rPr>
              <a:t>вы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4000500"/>
            <a:ext cx="4259262" cy="2609850"/>
          </a:xfrm>
          <a:prstGeom prst="rect">
            <a:avLst/>
          </a:prstGeom>
          <a:noFill/>
          <a:ln w="76200">
            <a:solidFill>
              <a:schemeClr val="accent5">
                <a:lumMod val="20000"/>
                <a:lumOff val="80000"/>
              </a:schemeClr>
            </a:solidFill>
            <a:miter lim="800000"/>
            <a:headEnd/>
            <a:tailEnd/>
          </a:ln>
        </p:spPr>
      </p:pic>
      <p:pic>
        <p:nvPicPr>
          <p:cNvPr id="19460" name="Объект 4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14313" y="3143250"/>
            <a:ext cx="4214812" cy="2633663"/>
          </a:xfrm>
          <a:ln w="76200">
            <a:solidFill>
              <a:schemeClr val="accent5">
                <a:lumMod val="20000"/>
                <a:lumOff val="80000"/>
              </a:schemeClr>
            </a:solidFill>
          </a:ln>
        </p:spPr>
      </p:pic>
      <p:sp>
        <p:nvSpPr>
          <p:cNvPr id="25604" name="Прямоугольник 7"/>
          <p:cNvSpPr>
            <a:spLocks noChangeArrowheads="1"/>
          </p:cNvSpPr>
          <p:nvPr/>
        </p:nvSpPr>
        <p:spPr bwMode="auto">
          <a:xfrm>
            <a:off x="196850" y="765175"/>
            <a:ext cx="8431213" cy="274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ts val="625"/>
              </a:spcBef>
            </a:pPr>
            <a:r>
              <a:rPr lang="ru-RU" sz="2800">
                <a:solidFill>
                  <a:srgbClr val="4B2203"/>
                </a:solidFill>
                <a:latin typeface="Times New Roman" pitchFamily="18" charset="0"/>
                <a:cs typeface="Times New Roman" pitchFamily="18" charset="0"/>
              </a:rPr>
              <a:t>С помощью проведенного эксперимента я мог наблюдать за извержением вулкана. Это значит, что я смог самостоятельно создать природное явление – извержение вулкана. Таким образом, моя цель достигнута, и гипотеза совпадает с выводом.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80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 </a:t>
            </a:r>
            <a:endParaRPr lang="ru-RU" sz="2800">
              <a:solidFill>
                <a:srgbClr val="00206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5605" name="TextBox 2"/>
          <p:cNvSpPr txBox="1">
            <a:spLocks noChangeArrowheads="1"/>
          </p:cNvSpPr>
          <p:nvPr/>
        </p:nvSpPr>
        <p:spPr bwMode="auto">
          <a:xfrm>
            <a:off x="3221038" y="122238"/>
            <a:ext cx="18303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u="sng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Вывод.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/>
          </a:blip>
          <a:srcRect l="1" r="1"/>
          <a:stretch>
            <a:fillRect/>
          </a:stretch>
        </p:blipFill>
        <p:spPr>
          <a:xfrm>
            <a:off x="2357422" y="2786058"/>
            <a:ext cx="4840122" cy="3848936"/>
          </a:xfrm>
          <a:prstGeom prst="roundRect">
            <a:avLst>
              <a:gd name="adj" fmla="val 783"/>
            </a:avLst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</p:spPr>
      </p:pic>
      <p:sp>
        <p:nvSpPr>
          <p:cNvPr id="26627" name="Прямоугольник 2"/>
          <p:cNvSpPr>
            <a:spLocks noChangeArrowheads="1"/>
          </p:cNvSpPr>
          <p:nvPr/>
        </p:nvSpPr>
        <p:spPr bwMode="auto">
          <a:xfrm>
            <a:off x="3429000" y="0"/>
            <a:ext cx="31305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u="sng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Заключение</a:t>
            </a:r>
            <a:r>
              <a:rPr lang="ru-RU" sz="4000" u="sng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28" name="Прямоугольник 3"/>
          <p:cNvSpPr>
            <a:spLocks noChangeArrowheads="1"/>
          </p:cNvSpPr>
          <p:nvPr/>
        </p:nvSpPr>
        <p:spPr bwMode="auto">
          <a:xfrm>
            <a:off x="1143000" y="714375"/>
            <a:ext cx="7786688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Вулканы приносят не только разрушения, но и пользу. Я понял, что вулканы – это красивое природное явление. </a:t>
            </a:r>
          </a:p>
          <a:p>
            <a:pPr algn="just"/>
            <a:r>
              <a:rPr lang="ru-RU" sz="24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Мы не можем влиять на вулканы, потому что это признак неуправляемой природы.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5656" y="2132856"/>
            <a:ext cx="6763463" cy="450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9219" name="TextBox 2"/>
          <p:cNvSpPr txBox="1">
            <a:spLocks noChangeArrowheads="1"/>
          </p:cNvSpPr>
          <p:nvPr/>
        </p:nvSpPr>
        <p:spPr bwMode="auto">
          <a:xfrm>
            <a:off x="1476375" y="260350"/>
            <a:ext cx="72310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u="sng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40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40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процесс извержения вулкана, </a:t>
            </a:r>
            <a:endParaRPr lang="en-US" sz="3200" b="1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как явление природы.</a:t>
            </a:r>
            <a:endParaRPr lang="ru-RU" sz="3200">
              <a:solidFill>
                <a:schemeClr val="tx2"/>
              </a:solidFill>
            </a:endParaRPr>
          </a:p>
        </p:txBody>
      </p:sp>
      <p:sp>
        <p:nvSpPr>
          <p:cNvPr id="9220" name="TextBox 3"/>
          <p:cNvSpPr txBox="1">
            <a:spLocks noChangeArrowheads="1"/>
          </p:cNvSpPr>
          <p:nvPr/>
        </p:nvSpPr>
        <p:spPr bwMode="auto">
          <a:xfrm>
            <a:off x="1500188" y="1460500"/>
            <a:ext cx="6107112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u="sng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Объект исследования</a:t>
            </a:r>
            <a:r>
              <a:rPr lang="ru-RU" sz="32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: вулканы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142852"/>
            <a:ext cx="5829312" cy="654032"/>
          </a:xfrm>
        </p:spPr>
        <p:txBody>
          <a:bodyPr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eaLnBrk="1" hangingPunct="1">
              <a:defRPr/>
            </a:pPr>
            <a:r>
              <a:rPr lang="ru-RU" sz="4000" b="1" dirty="0">
                <a:effectLst/>
                <a:latin typeface="Times New Roman" pitchFamily="18" charset="0"/>
                <a:cs typeface="Times New Roman" pitchFamily="18" charset="0"/>
              </a:rPr>
              <a:t>Список литературы:</a:t>
            </a:r>
            <a:endParaRPr lang="ru-RU" sz="4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1" name="TextBox 3"/>
          <p:cNvSpPr txBox="1">
            <a:spLocks noChangeArrowheads="1"/>
          </p:cNvSpPr>
          <p:nvPr/>
        </p:nvSpPr>
        <p:spPr bwMode="auto">
          <a:xfrm>
            <a:off x="974725" y="1268413"/>
            <a:ext cx="8072438" cy="415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514350" indent="-514350">
              <a:buFont typeface="+mj-lt"/>
              <a:buAutoNum type="arabicPeriod"/>
              <a:defRPr/>
            </a:pP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Все обо всем. Наш Мир. </a:t>
            </a:r>
            <a:r>
              <a:rPr lang="ru-RU" sz="24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Ф.Джон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 АСТ, 2008 г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Энциклопедия Почемучка: Детское Справочное Бюро. </a:t>
            </a:r>
            <a:r>
              <a:rPr lang="ru-RU" sz="24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А.К.Дитрих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Г.А.Юрмин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Астрель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(Москва), АСТ (Москва), 2002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Википедия - https://ru.wikipedia.org/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ru-RU" sz="24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Видеоурок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https://interneturok.ru/lesson/geografy/5-klass/litosfera-tvyordaya-obolochka-zemli/vulkany-goryachie-istochniki-geyzery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Вулканы и гейзеры - https://www.youtube.com/watch?v=EJDgaaYkHiU</a:t>
            </a:r>
          </a:p>
          <a:p>
            <a:pPr eaLnBrk="1" hangingPunct="1">
              <a:defRPr/>
            </a:pPr>
            <a:endParaRPr lang="ru-RU" sz="2400" dirty="0" smtClean="0">
              <a:latin typeface="Times New Roman" pitchFamily="18" charset="0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38" y="1000125"/>
            <a:ext cx="7715250" cy="5643563"/>
          </a:xfrm>
          <a:prstGeom prst="rect">
            <a:avLst/>
          </a:prstGeom>
          <a:noFill/>
          <a:ln w="76200">
            <a:solidFill>
              <a:schemeClr val="accent5">
                <a:lumMod val="20000"/>
                <a:lumOff val="80000"/>
              </a:schemeClr>
            </a:solidFill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285875" y="214313"/>
            <a:ext cx="7416800" cy="7064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2"/>
          <p:cNvSpPr txBox="1">
            <a:spLocks noChangeArrowheads="1"/>
          </p:cNvSpPr>
          <p:nvPr/>
        </p:nvSpPr>
        <p:spPr bwMode="auto">
          <a:xfrm>
            <a:off x="1092200" y="188913"/>
            <a:ext cx="7993063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u="sng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Гипотеза</a:t>
            </a:r>
            <a:r>
              <a:rPr lang="ru-RU" sz="40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32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возможно ли в домашних условиях создать извержение вулкана?</a:t>
            </a:r>
          </a:p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84429" y="1637207"/>
            <a:ext cx="7608052" cy="5076000"/>
          </a:xfrm>
          <a:prstGeom prst="rect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  <a:effectLst>
            <a:softEdge rad="112500"/>
          </a:effectLst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650" y="1214438"/>
            <a:ext cx="8388350" cy="46291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137160" fontAlgn="auto">
              <a:spcBef>
                <a:spcPct val="20000"/>
              </a:spcBef>
              <a:spcAft>
                <a:spcPts val="0"/>
              </a:spcAft>
              <a:buClr>
                <a:prstClr val="white">
                  <a:shade val="95000"/>
                </a:prstClr>
              </a:buClr>
              <a:buSzPct val="65000"/>
              <a:defRPr/>
            </a:pPr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познакомиться с литературой по теме работы;</a:t>
            </a:r>
          </a:p>
          <a:p>
            <a:pPr marL="137160" fontAlgn="auto">
              <a:spcBef>
                <a:spcPct val="20000"/>
              </a:spcBef>
              <a:spcAft>
                <a:spcPts val="0"/>
              </a:spcAft>
              <a:buClr>
                <a:prstClr val="white">
                  <a:shade val="95000"/>
                </a:prstClr>
              </a:buClr>
              <a:buSzPct val="65000"/>
              <a:defRPr/>
            </a:pPr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узнать о пользе и вреде извержения вулканов;</a:t>
            </a:r>
          </a:p>
          <a:p>
            <a:pPr marL="137160" fontAlgn="auto">
              <a:spcBef>
                <a:spcPct val="20000"/>
              </a:spcBef>
              <a:spcAft>
                <a:spcPts val="0"/>
              </a:spcAft>
              <a:buClr>
                <a:prstClr val="white">
                  <a:shade val="95000"/>
                </a:prstClr>
              </a:buClr>
              <a:buSzPct val="65000"/>
              <a:defRPr/>
            </a:pPr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рассмотреть структуру вулкана;</a:t>
            </a:r>
          </a:p>
          <a:p>
            <a:pPr marL="137160" fontAlgn="auto">
              <a:spcBef>
                <a:spcPct val="20000"/>
              </a:spcBef>
              <a:spcAft>
                <a:spcPts val="0"/>
              </a:spcAft>
              <a:buClr>
                <a:prstClr val="white">
                  <a:shade val="95000"/>
                </a:prstClr>
              </a:buClr>
              <a:buSzPct val="65000"/>
              <a:defRPr/>
            </a:pPr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изготовить макет вулкана и смоделировать процесс извержения на практике;</a:t>
            </a:r>
          </a:p>
          <a:p>
            <a:pPr marL="137160" fontAlgn="auto">
              <a:spcBef>
                <a:spcPct val="20000"/>
              </a:spcBef>
              <a:spcAft>
                <a:spcPts val="0"/>
              </a:spcAft>
              <a:buClr>
                <a:prstClr val="white">
                  <a:shade val="95000"/>
                </a:prstClr>
              </a:buClr>
              <a:buSzPct val="65000"/>
              <a:defRPr/>
            </a:pPr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- сформулировать выводы.</a:t>
            </a:r>
          </a:p>
          <a:p>
            <a:pPr marL="548640" indent="-411480" fontAlgn="auto">
              <a:spcBef>
                <a:spcPct val="20000"/>
              </a:spcBef>
              <a:spcAft>
                <a:spcPts val="0"/>
              </a:spcAft>
              <a:buClr>
                <a:prstClr val="white">
                  <a:shade val="95000"/>
                </a:prstClr>
              </a:buClr>
              <a:buSzPct val="65000"/>
              <a:defRPr/>
            </a:pPr>
            <a:endParaRPr lang="ru-RU" sz="32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548640" indent="-411480" fontAlgn="auto">
              <a:spcBef>
                <a:spcPct val="20000"/>
              </a:spcBef>
              <a:spcAft>
                <a:spcPts val="0"/>
              </a:spcAft>
              <a:buClr>
                <a:prstClr val="white">
                  <a:shade val="95000"/>
                </a:prstClr>
              </a:buClr>
              <a:buSzPct val="65000"/>
              <a:buFont typeface="Wingdings 2"/>
              <a:buChar char=""/>
              <a:defRPr/>
            </a:pPr>
            <a:endParaRPr lang="ru-RU" sz="4000" b="1" dirty="0">
              <a:solidFill>
                <a:prstClr val="white"/>
              </a:solidFill>
              <a:latin typeface="+mn-lt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11267" name="TextBox 2"/>
          <p:cNvSpPr txBox="1">
            <a:spLocks noChangeArrowheads="1"/>
          </p:cNvSpPr>
          <p:nvPr/>
        </p:nvSpPr>
        <p:spPr bwMode="auto">
          <a:xfrm>
            <a:off x="3000375" y="357188"/>
            <a:ext cx="28082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u="sng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8064" y="4293096"/>
            <a:ext cx="3600000" cy="2400000"/>
          </a:xfrm>
          <a:prstGeom prst="rect">
            <a:avLst/>
          </a:prstGeom>
          <a:ln w="190500" cap="sq">
            <a:solidFill>
              <a:schemeClr val="accent5">
                <a:lumMod val="40000"/>
                <a:lumOff val="6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 bwMode="auto">
          <a:xfrm>
            <a:off x="2428875" y="0"/>
            <a:ext cx="5184775" cy="1143000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sz="4000" b="1" u="sng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Актуальность:</a:t>
            </a:r>
            <a:endParaRPr lang="ru-RU" sz="4000" b="1" smtClean="0"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1" name="TextBox 2"/>
          <p:cNvSpPr txBox="1">
            <a:spLocks noChangeArrowheads="1"/>
          </p:cNvSpPr>
          <p:nvPr/>
        </p:nvSpPr>
        <p:spPr bwMode="auto">
          <a:xfrm>
            <a:off x="1357313" y="928688"/>
            <a:ext cx="7786687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chemeClr val="tx2"/>
                </a:solidFill>
                <a:latin typeface="Times New Roman" pitchFamily="18" charset="0"/>
              </a:rPr>
              <a:t>изготавливая макет вулкана своими руками, мы познаем окружающий мир, расширяются знания о явлениях неживой природы.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/>
          </a:blip>
          <a:srcRect/>
          <a:stretch/>
        </p:blipFill>
        <p:spPr>
          <a:xfrm>
            <a:off x="2357422" y="2643182"/>
            <a:ext cx="4635051" cy="3833384"/>
          </a:xfrm>
          <a:prstGeom prst="roundRect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 bwMode="auto">
          <a:xfrm>
            <a:off x="1143000" y="142875"/>
            <a:ext cx="8001000" cy="2663825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ru-RU" sz="2800" b="1" u="sng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Вулкан</a:t>
            </a:r>
            <a:r>
              <a:rPr lang="ru-RU" sz="2800" b="1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— это конусообразная гора с углублением (кратером) на вершине, через которое по­стоянно или время от времени извергаются горячие газы, пары воды, обломки горных пород, вулканический пепел, мелкие камешки.</a:t>
            </a:r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800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28728" y="2643182"/>
            <a:ext cx="7143800" cy="3997126"/>
          </a:xfrm>
          <a:prstGeom prst="trapezoid">
            <a:avLst/>
          </a:prstGeom>
          <a:ln w="57150">
            <a:solidFill>
              <a:schemeClr val="accent5">
                <a:lumMod val="20000"/>
                <a:lumOff val="80000"/>
              </a:schemeClr>
            </a:solidFill>
          </a:ln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7"/>
          <p:cNvSpPr>
            <a:spLocks noGrp="1"/>
          </p:cNvSpPr>
          <p:nvPr>
            <p:ph type="title"/>
          </p:nvPr>
        </p:nvSpPr>
        <p:spPr bwMode="auto">
          <a:xfrm>
            <a:off x="2500313" y="-142875"/>
            <a:ext cx="7024687" cy="792163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4000" b="1" u="sng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Строение вулканов.</a:t>
            </a:r>
          </a:p>
        </p:txBody>
      </p:sp>
      <p:pic>
        <p:nvPicPr>
          <p:cNvPr id="8195" name="Объект 9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43000" y="785813"/>
            <a:ext cx="7786688" cy="5892800"/>
          </a:xfrm>
          <a:ln w="57150">
            <a:solidFill>
              <a:schemeClr val="accent5">
                <a:lumMod val="20000"/>
                <a:lumOff val="80000"/>
              </a:schemeClr>
            </a:solidFill>
          </a:ln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рямоугольник 1"/>
          <p:cNvSpPr>
            <a:spLocks noChangeArrowheads="1"/>
          </p:cNvSpPr>
          <p:nvPr/>
        </p:nvSpPr>
        <p:spPr bwMode="auto">
          <a:xfrm>
            <a:off x="2989263" y="0"/>
            <a:ext cx="3889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4000" b="1" u="sng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Виды вулканов.</a:t>
            </a:r>
            <a:endParaRPr lang="ru-RU" sz="4000" b="1">
              <a:solidFill>
                <a:schemeClr val="tx2"/>
              </a:solidFill>
            </a:endParaRPr>
          </a:p>
        </p:txBody>
      </p:sp>
      <p:pic>
        <p:nvPicPr>
          <p:cNvPr id="3" name="Объект 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071538" y="1357298"/>
            <a:ext cx="3241675" cy="2159000"/>
          </a:xfrm>
          <a:prstGeom prst="snip2SameRect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1214438" y="857250"/>
            <a:ext cx="2395537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ДЕЙСТВУЮЩИЙ</a:t>
            </a:r>
          </a:p>
        </p:txBody>
      </p:sp>
      <p:sp>
        <p:nvSpPr>
          <p:cNvPr id="5" name="Текст 4"/>
          <p:cNvSpPr txBox="1">
            <a:spLocks/>
          </p:cNvSpPr>
          <p:nvPr/>
        </p:nvSpPr>
        <p:spPr>
          <a:xfrm>
            <a:off x="4143375" y="3643313"/>
            <a:ext cx="1863725" cy="639762"/>
          </a:xfrm>
          <a:prstGeom prst="rect">
            <a:avLst/>
          </a:prstGeom>
        </p:spPr>
        <p:txBody>
          <a:bodyPr/>
          <a:lstStyle/>
          <a:p>
            <a:pPr marL="365760" indent="-283464" fontAlgn="auto">
              <a:spcBef>
                <a:spcPts val="6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80000"/>
              <a:buFont typeface="Wingdings 2"/>
              <a:buNone/>
              <a:defRPr/>
            </a:pP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СПЯЩИЙ</a:t>
            </a:r>
          </a:p>
        </p:txBody>
      </p:sp>
      <p:pic>
        <p:nvPicPr>
          <p:cNvPr id="6" name="Picture 2" descr="C:\Users\админ\Desktop\проект извержение вулкана\спящ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4143380"/>
            <a:ext cx="3722687" cy="2301875"/>
          </a:xfrm>
          <a:prstGeom prst="snip2SameRect">
            <a:avLst/>
          </a:prstGeom>
          <a:noFill/>
          <a:ln w="76200">
            <a:solidFill>
              <a:schemeClr val="accent5">
                <a:lumMod val="20000"/>
                <a:lumOff val="80000"/>
              </a:schemeClr>
            </a:solidFill>
            <a:miter lim="800000"/>
            <a:headEnd/>
            <a:tailEnd/>
          </a:ln>
        </p:spPr>
      </p:pic>
      <p:sp>
        <p:nvSpPr>
          <p:cNvPr id="7" name="Объект 5"/>
          <p:cNvSpPr txBox="1">
            <a:spLocks/>
          </p:cNvSpPr>
          <p:nvPr/>
        </p:nvSpPr>
        <p:spPr>
          <a:xfrm>
            <a:off x="6357938" y="857250"/>
            <a:ext cx="2286000" cy="647700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pPr marL="68580" fontAlgn="auto">
              <a:spcBef>
                <a:spcPts val="6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80000"/>
              <a:buFont typeface="Wingdings 2"/>
              <a:buNone/>
              <a:defRPr/>
            </a:pPr>
            <a:r>
              <a:rPr lang="ru-RU" sz="2000" b="1" cap="all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Потухший</a:t>
            </a:r>
            <a:r>
              <a:rPr lang="ru-RU" sz="3200" cap="all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8" name="Picture 3" descr="C:\Users\админ\Desktop\проект извержение вулкана\потухший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70" y="1500174"/>
            <a:ext cx="3311525" cy="2087563"/>
          </a:xfrm>
          <a:prstGeom prst="snip2SameRect">
            <a:avLst/>
          </a:prstGeom>
          <a:noFill/>
          <a:ln w="76200">
            <a:solidFill>
              <a:schemeClr val="accent5">
                <a:lumMod val="20000"/>
                <a:lumOff val="8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549275"/>
            <a:ext cx="8229600" cy="1143000"/>
          </a:xfrm>
        </p:spPr>
        <p:txBody>
          <a:bodyPr>
            <a:noAutofit/>
            <a:sp3d prstMaterial="softEdge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z="3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30163" y="0"/>
            <a:ext cx="9174163" cy="6858000"/>
          </a:xfrm>
          <a:ln w="57150">
            <a:solidFill>
              <a:schemeClr val="accent5">
                <a:lumMod val="20000"/>
                <a:lumOff val="8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14313" y="142875"/>
            <a:ext cx="8643937" cy="1384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Ключевая Сопка 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Россия, Камчатка)- самый высокий действующий вулкан </a:t>
            </a:r>
          </a:p>
          <a:p>
            <a:pPr algn="ctr">
              <a:defRPr/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России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1486</TotalTime>
  <Words>353</Words>
  <Application>Microsoft Office PowerPoint</Application>
  <PresentationFormat>Экран (4:3)</PresentationFormat>
  <Paragraphs>58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9" baseType="lpstr">
      <vt:lpstr>Arial</vt:lpstr>
      <vt:lpstr>Corbel</vt:lpstr>
      <vt:lpstr>Wingdings 2</vt:lpstr>
      <vt:lpstr>Verdana</vt:lpstr>
      <vt:lpstr>Calibri</vt:lpstr>
      <vt:lpstr>Gill Sans MT</vt:lpstr>
      <vt:lpstr>Times New Roman</vt:lpstr>
      <vt:lpstr>Солнцестояние</vt:lpstr>
      <vt:lpstr>Исследовательская работа Тема Извержение вулкана.</vt:lpstr>
      <vt:lpstr>Слайд 2</vt:lpstr>
      <vt:lpstr>Слайд 3</vt:lpstr>
      <vt:lpstr>Слайд 4</vt:lpstr>
      <vt:lpstr>Актуальность:</vt:lpstr>
      <vt:lpstr>Вулкан — это конусообразная гора с углублением (кратером) на вершине, через которое по­стоянно или время от времени извергаются горячие газы, пары воды, обломки горных пород, вулканический пепел, мелкие камешки. </vt:lpstr>
      <vt:lpstr>Строение вулканов.</vt:lpstr>
      <vt:lpstr>Слайд 8</vt:lpstr>
      <vt:lpstr>Слайд 9</vt:lpstr>
      <vt:lpstr>Вулканы могут извергаться не только на суше, но и в морях, и океанах.</vt:lpstr>
      <vt:lpstr>Слайд 11</vt:lpstr>
      <vt:lpstr>Слайд 12</vt:lpstr>
      <vt:lpstr>Слайд 13</vt:lpstr>
      <vt:lpstr>Слайд 14</vt:lpstr>
      <vt:lpstr>Слайд 15</vt:lpstr>
      <vt:lpstr>Изготовление макета вулкана</vt:lpstr>
      <vt:lpstr>Слайд 17</vt:lpstr>
      <vt:lpstr>Слайд 18</vt:lpstr>
      <vt:lpstr>Слайд 19</vt:lpstr>
      <vt:lpstr>Список литературы:</vt:lpstr>
      <vt:lpstr>Слайд 21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nec.stepanov</cp:lastModifiedBy>
  <cp:revision>149</cp:revision>
  <dcterms:created xsi:type="dcterms:W3CDTF">2019-10-31T14:06:59Z</dcterms:created>
  <dcterms:modified xsi:type="dcterms:W3CDTF">2020-01-27T09:00:06Z</dcterms:modified>
</cp:coreProperties>
</file>