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6" r:id="rId3"/>
    <p:sldId id="257" r:id="rId4"/>
    <p:sldId id="268" r:id="rId5"/>
    <p:sldId id="270" r:id="rId6"/>
    <p:sldId id="258" r:id="rId7"/>
    <p:sldId id="271" r:id="rId8"/>
    <p:sldId id="272" r:id="rId9"/>
    <p:sldId id="273" r:id="rId10"/>
    <p:sldId id="27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7AF941-9C1F-4F59-BC39-6B904EB645D8}" v="57" dt="2020-09-23T12:56:03.425"/>
    <p1510:client id="{1CC7195D-1424-4D48-B171-3BA65DDAF40D}" v="44" dt="2021-02-23T18:53:23.588"/>
    <p1510:client id="{73CF9C0C-24A0-40CF-B3DD-D7DABB48D159}" v="599" dt="2022-01-14T19:02:59.363"/>
    <p1510:client id="{A37FEAB1-6F55-4E0D-D487-1988735E0F70}" v="1303" dt="2020-09-01T17:33:25.7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59" d="100"/>
          <a:sy n="59" d="100"/>
        </p:scale>
        <p:origin x="84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44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40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990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60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44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84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14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9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97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58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29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52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84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11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03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04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855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cs typeface="Calibri Light"/>
              </a:rPr>
              <a:t>Тема: 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j-lt"/>
                <a:cs typeface="+mj-lt"/>
              </a:rPr>
              <a:t>"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j-lt"/>
                <a:cs typeface="+mj-lt"/>
              </a:rPr>
              <a:t>ОСОБЕННОСТИ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j-lt"/>
                <a:cs typeface="+mj-lt"/>
              </a:rPr>
              <a:t>ЖИЗНИ МУРАВЬЕВ В ФЕРМЕ (ФОРМИКАРИИ)"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  <a:cs typeface="Calibri Ligh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839788" y="2098106"/>
            <a:ext cx="5157787" cy="406969"/>
          </a:xfrm>
        </p:spPr>
        <p:txBody>
          <a:bodyPr vert="horz" lIns="91440" tIns="45720" rIns="91440" bIns="45720" rtlCol="0" anchor="b">
            <a:noAutofit/>
          </a:bodyPr>
          <a:lstStyle/>
          <a:p>
            <a:endParaRPr lang="ru-RU" b="0" dirty="0">
              <a:ea typeface="+mn-lt"/>
              <a:cs typeface="+mn-lt"/>
            </a:endParaRPr>
          </a:p>
          <a:p>
            <a:endParaRPr lang="ru-RU" sz="1400" b="0" dirty="0">
              <a:ea typeface="+mn-lt"/>
              <a:cs typeface="+mn-lt"/>
            </a:endParaRPr>
          </a:p>
          <a:p>
            <a:endParaRPr lang="ru-RU" dirty="0">
              <a:cs typeface="Calibri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842B557-567F-449F-95B6-F1D282CD03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613" y="2665358"/>
            <a:ext cx="4424809" cy="330411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400" dirty="0">
                <a:ea typeface="+mn-lt"/>
                <a:cs typeface="+mn-lt"/>
              </a:rPr>
              <a:t>Автор: </a:t>
            </a:r>
          </a:p>
          <a:p>
            <a:pPr marL="0" indent="0">
              <a:buNone/>
            </a:pPr>
            <a:r>
              <a:rPr lang="ru-RU" sz="2400" dirty="0" err="1">
                <a:ea typeface="+mn-lt"/>
                <a:cs typeface="+mn-lt"/>
              </a:rPr>
              <a:t>Немихин</a:t>
            </a:r>
            <a:r>
              <a:rPr lang="ru-RU" sz="2400" dirty="0">
                <a:ea typeface="+mn-lt"/>
                <a:cs typeface="+mn-lt"/>
              </a:rPr>
              <a:t> Егор Андреевич</a:t>
            </a:r>
            <a:endParaRPr lang="ru-RU" sz="2400" dirty="0">
              <a:cs typeface="Calibri" panose="020F0502020204030204"/>
            </a:endParaRPr>
          </a:p>
          <a:p>
            <a:pPr marL="0" indent="0">
              <a:buNone/>
            </a:pPr>
            <a:r>
              <a:rPr lang="ru-RU" sz="2400" dirty="0">
                <a:ea typeface="+mn-lt"/>
                <a:cs typeface="+mn-lt"/>
              </a:rPr>
              <a:t>4 «В» класс,11 лет </a:t>
            </a:r>
          </a:p>
          <a:p>
            <a:r>
              <a:rPr lang="ru-RU" sz="2400" dirty="0">
                <a:ea typeface="+mn-lt"/>
                <a:cs typeface="+mn-lt"/>
              </a:rPr>
              <a:t>Руководитель:  </a:t>
            </a:r>
            <a:endParaRPr lang="ru-RU" sz="2400" dirty="0" smtClean="0">
              <a:ea typeface="+mn-lt"/>
              <a:cs typeface="+mn-lt"/>
            </a:endParaRPr>
          </a:p>
          <a:p>
            <a:pPr marL="0" indent="0">
              <a:buNone/>
            </a:pPr>
            <a:r>
              <a:rPr lang="ru-RU" sz="2400" dirty="0" smtClean="0">
                <a:ea typeface="+mn-lt"/>
                <a:cs typeface="+mn-lt"/>
              </a:rPr>
              <a:t>Лосева И.В., учитель начальных классов</a:t>
            </a:r>
            <a:endParaRPr lang="ru-RU" sz="2400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ru-RU" sz="2400" smtClean="0">
                <a:ea typeface="+mn-lt"/>
                <a:cs typeface="+mn-lt"/>
              </a:rPr>
              <a:t>Немихина</a:t>
            </a:r>
            <a:r>
              <a:rPr lang="ru-RU" sz="2400" dirty="0" smtClean="0">
                <a:ea typeface="+mn-lt"/>
                <a:cs typeface="+mn-lt"/>
              </a:rPr>
              <a:t> Е.А., родитель</a:t>
            </a:r>
            <a:endParaRPr lang="ru-RU" sz="2400" dirty="0">
              <a:ea typeface="+mn-lt"/>
              <a:cs typeface="+mn-lt"/>
            </a:endParaRPr>
          </a:p>
          <a:p>
            <a:pPr marL="0" indent="0">
              <a:buNone/>
            </a:pPr>
            <a:endParaRPr lang="ru-RU" u="sng" dirty="0">
              <a:cs typeface="Calibri"/>
            </a:endParaRPr>
          </a:p>
        </p:txBody>
      </p:sp>
      <p:pic>
        <p:nvPicPr>
          <p:cNvPr id="8" name="Рисунок 8" descr="Изображение выглядит как текст, человек, стол, сидит&#10;&#10;Автоматически созданное описание">
            <a:extLst>
              <a:ext uri="{FF2B5EF4-FFF2-40B4-BE49-F238E27FC236}">
                <a16:creationId xmlns:a16="http://schemas.microsoft.com/office/drawing/2014/main" id="{62E48B56-324C-4643-9633-905D54A50B9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484949" y="1863485"/>
            <a:ext cx="3168968" cy="4218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5B53B0-652F-43DE-8E61-3488E511F20B}"/>
              </a:ext>
            </a:extLst>
          </p:cNvPr>
          <p:cNvSpPr txBox="1"/>
          <p:nvPr/>
        </p:nvSpPr>
        <p:spPr>
          <a:xfrm>
            <a:off x="864871" y="2049498"/>
            <a:ext cx="8794043" cy="129266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n-lt"/>
                <a:cs typeface="+mn-lt"/>
              </a:rPr>
              <a:t>Спасибо за внимание</a:t>
            </a:r>
            <a:endParaRPr lang="ru-RU" sz="6000" b="1" dirty="0">
              <a:ea typeface="+mn-lt"/>
              <a:cs typeface="+mn-lt"/>
            </a:endParaRPr>
          </a:p>
          <a:p>
            <a:pPr algn="just"/>
            <a:endParaRPr lang="ru-RU" b="1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473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92AA9E-A4E7-4ADD-8E03-481582918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792946"/>
            <a:ext cx="8596668" cy="1320800"/>
          </a:xfrm>
        </p:spPr>
        <p:txBody>
          <a:bodyPr>
            <a:normAutofit/>
          </a:bodyPr>
          <a:lstStyle/>
          <a:p>
            <a:endParaRPr lang="ru-RU" dirty="0">
              <a:ea typeface="+mj-lt"/>
              <a:cs typeface="+mj-lt"/>
            </a:endParaRPr>
          </a:p>
          <a:p>
            <a:endParaRPr lang="ru-RU" dirty="0">
              <a:ea typeface="+mj-lt"/>
              <a:cs typeface="+mj-lt"/>
            </a:endParaRPr>
          </a:p>
        </p:txBody>
      </p:sp>
      <p:pic>
        <p:nvPicPr>
          <p:cNvPr id="7" name="Рисунок 7" descr="Изображение выглядит как дерево, внешний, лес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FF64FA14-DE7E-43DA-87D9-C33009FFC21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7334" y="2621620"/>
            <a:ext cx="4184035" cy="2958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6" descr="Изображение выглядит как человек, внешний, люди, пить&#10;&#10;Автоматически созданное описание">
            <a:extLst>
              <a:ext uri="{FF2B5EF4-FFF2-40B4-BE49-F238E27FC236}">
                <a16:creationId xmlns:a16="http://schemas.microsoft.com/office/drawing/2014/main" id="{4D989BB8-DCC5-48FF-8331-59DF7F568FD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40252" y="2160589"/>
            <a:ext cx="3883470" cy="3880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83CD3A5-40B8-40C7-8E2D-CF6B238D35E7}"/>
              </a:ext>
            </a:extLst>
          </p:cNvPr>
          <p:cNvSpPr txBox="1"/>
          <p:nvPr/>
        </p:nvSpPr>
        <p:spPr>
          <a:xfrm>
            <a:off x="1275644" y="499239"/>
            <a:ext cx="7574845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>
                <a:solidFill>
                  <a:srgbClr val="111115"/>
                </a:solidFill>
                <a:latin typeface="+mj-lt"/>
              </a:rPr>
              <a:t> </a:t>
            </a:r>
            <a:r>
              <a:rPr lang="ru-RU" sz="2800" dirty="0" err="1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Костомукшский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 природный заповедник Река Каменная с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Царь-порогом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180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E3AFCC-408C-4EB3-8E02-ACF1D1E3F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412" y="492149"/>
            <a:ext cx="8596668" cy="136595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j-lt"/>
                <a:cs typeface="+mj-lt"/>
              </a:rPr>
              <a:t>Цель: 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j-lt"/>
                <a:cs typeface="+mj-lt"/>
              </a:rPr>
              <a:t>ИЗУЧИТЬ ОСОБЕННОСТИ ЖИЗНИ МУРАВЬЕВ В ФЕРМЕ (ФОРМИКАРИИ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j-lt"/>
                <a:cs typeface="+mj-lt"/>
              </a:rPr>
              <a:t>)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j-lt"/>
                <a:cs typeface="+mj-lt"/>
              </a:rPr>
              <a:t/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j-lt"/>
                <a:cs typeface="+mj-lt"/>
              </a:rPr>
            </a:br>
            <a:r>
              <a:rPr lang="ru-RU" dirty="0">
                <a:ea typeface="+mj-lt"/>
                <a:cs typeface="+mj-lt"/>
              </a:rPr>
              <a:t/>
            </a:r>
            <a:br>
              <a:rPr lang="ru-RU" dirty="0">
                <a:ea typeface="+mj-lt"/>
                <a:cs typeface="+mj-lt"/>
              </a:rPr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A888592-2FB7-4714-A50A-3B250B4E64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3568" y="1718457"/>
            <a:ext cx="8792512" cy="820102"/>
          </a:xfrm>
        </p:spPr>
        <p:txBody>
          <a:bodyPr/>
          <a:lstStyle/>
          <a:p>
            <a:endParaRPr lang="ru-RU" b="1" i="1" dirty="0">
              <a:ea typeface="+mn-lt"/>
              <a:cs typeface="+mn-lt"/>
            </a:endParaRPr>
          </a:p>
          <a:p>
            <a:endParaRPr lang="ru-RU" b="1" i="1" dirty="0">
              <a:ea typeface="+mn-lt"/>
              <a:cs typeface="+mn-lt"/>
            </a:endParaRPr>
          </a:p>
          <a:p>
            <a:endParaRPr lang="ru-RU" b="1" i="1" dirty="0">
              <a:ea typeface="+mn-lt"/>
              <a:cs typeface="+mn-lt"/>
            </a:endParaRPr>
          </a:p>
          <a:p>
            <a:r>
              <a:rPr lang="ru-RU" b="1" i="1" dirty="0" err="1" smtClean="0">
                <a:latin typeface="Comic Sans MS" panose="030F0702030302020204" pitchFamily="66" charset="0"/>
                <a:ea typeface="+mn-lt"/>
                <a:cs typeface="+mn-lt"/>
              </a:rPr>
              <a:t>Гипот</a:t>
            </a:r>
            <a:r>
              <a:rPr lang="ru-RU" b="1" i="1" dirty="0" smtClean="0">
                <a:latin typeface="Comic Sans MS" panose="030F0702030302020204" pitchFamily="66" charset="0"/>
                <a:ea typeface="+mn-lt"/>
                <a:cs typeface="+mn-lt"/>
              </a:rPr>
              <a:t> </a:t>
            </a:r>
            <a:r>
              <a:rPr lang="ru-RU" b="1" i="1" dirty="0" err="1" smtClean="0">
                <a:latin typeface="Comic Sans MS" panose="030F0702030302020204" pitchFamily="66" charset="0"/>
                <a:ea typeface="+mn-lt"/>
                <a:cs typeface="+mn-lt"/>
              </a:rPr>
              <a:t>еза</a:t>
            </a:r>
            <a:r>
              <a:rPr lang="ru-RU" b="1" i="1" dirty="0">
                <a:latin typeface="Comic Sans MS" panose="030F0702030302020204" pitchFamily="66" charset="0"/>
                <a:ea typeface="+mn-lt"/>
                <a:cs typeface="+mn-lt"/>
              </a:rPr>
              <a:t>:</a:t>
            </a:r>
            <a:r>
              <a:rPr lang="ru-RU" i="1" dirty="0">
                <a:latin typeface="Comic Sans MS" panose="030F0702030302020204" pitchFamily="66" charset="0"/>
                <a:ea typeface="+mn-lt"/>
                <a:cs typeface="+mn-lt"/>
              </a:rPr>
              <a:t> </a:t>
            </a:r>
            <a:r>
              <a:rPr lang="ru-RU" sz="1600" dirty="0">
                <a:latin typeface="Comic Sans MS" panose="030F0702030302020204" pitchFamily="66" charset="0"/>
                <a:ea typeface="+mn-lt"/>
                <a:cs typeface="+mn-lt"/>
              </a:rPr>
              <a:t>ПРЕДПОЛОЖИМ, ЧТО НАБЛЮДАТЬ ЗА ЖИЗНЕННЫМ ЦИКЛОМ МУРАВЬЕВ-ЖНЕЦОВ МОЖНО КРУГЛЫЙ ГОД У СЕБЯ ДОМА</a:t>
            </a:r>
            <a:r>
              <a:rPr lang="ru-RU" sz="1400" i="1" dirty="0">
                <a:latin typeface="Comic Sans MS" panose="030F0702030302020204" pitchFamily="66" charset="0"/>
                <a:ea typeface="+mn-lt"/>
                <a:cs typeface="+mn-lt"/>
              </a:rPr>
              <a:t>.</a:t>
            </a:r>
            <a:endParaRPr lang="ru-RU" sz="1400" i="1" dirty="0">
              <a:latin typeface="Comic Sans MS" panose="030F0702030302020204" pitchFamily="66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CB2A287-1FAB-4F52-8EB4-7A6850FD80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8027988" cy="3344757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/>
            <a:endParaRPr lang="ru-RU" b="1" dirty="0">
              <a:ea typeface="+mn-lt"/>
              <a:cs typeface="+mn-lt"/>
            </a:endParaRPr>
          </a:p>
          <a:p>
            <a:pPr marL="0" indent="0" algn="just">
              <a:buNone/>
            </a:pPr>
            <a:r>
              <a:rPr lang="ru-RU" b="1" dirty="0">
                <a:ea typeface="+mn-lt"/>
                <a:cs typeface="+mn-lt"/>
              </a:rPr>
              <a:t>Задачи:</a:t>
            </a:r>
            <a:endParaRPr lang="ru-RU" dirty="0"/>
          </a:p>
          <a:p>
            <a:pPr algn="just"/>
            <a:r>
              <a:rPr lang="ru-RU" dirty="0">
                <a:ea typeface="+mn-lt"/>
                <a:cs typeface="+mn-lt"/>
              </a:rPr>
              <a:t>1.        ИЗУЧИТЬ НАУЧНУЮ ЛИТЕРАТУРУ ПРО МУРАВЬЕВ-ЖНЕЦОВ</a:t>
            </a:r>
          </a:p>
          <a:p>
            <a:pPr algn="just"/>
            <a:r>
              <a:rPr lang="ru-RU" dirty="0">
                <a:ea typeface="+mn-lt"/>
                <a:cs typeface="+mn-lt"/>
              </a:rPr>
              <a:t>2.        ВЕСТИ ПОСТОЯННОЕ НАБЛЮДЕНИЕ ЗА ИХ ЖИЗНЬЮВ ФЕРМЕ</a:t>
            </a:r>
          </a:p>
          <a:p>
            <a:pPr algn="just"/>
            <a:r>
              <a:rPr lang="ru-RU" dirty="0">
                <a:ea typeface="+mn-lt"/>
                <a:cs typeface="+mn-lt"/>
              </a:rPr>
              <a:t>3.        ПРОВЕСТИ ЭКСПЕРИМЕНТЫ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>
                <a:ea typeface="+mn-lt"/>
                <a:cs typeface="+mn-lt"/>
              </a:rPr>
              <a:t>Объект </a:t>
            </a:r>
            <a:r>
              <a:rPr lang="ru-RU" b="1" dirty="0">
                <a:ea typeface="+mn-lt"/>
                <a:cs typeface="+mn-lt"/>
              </a:rPr>
              <a:t>исследования: </a:t>
            </a:r>
            <a:r>
              <a:rPr lang="ru-RU" dirty="0">
                <a:ea typeface="+mn-lt"/>
                <a:cs typeface="+mn-lt"/>
              </a:rPr>
              <a:t>МУРАВЬИ </a:t>
            </a:r>
            <a:r>
              <a:rPr lang="ru-RU" dirty="0" smtClean="0">
                <a:ea typeface="+mn-lt"/>
                <a:cs typeface="+mn-lt"/>
              </a:rPr>
              <a:t>ВИДА </a:t>
            </a:r>
            <a:r>
              <a:rPr lang="ru-RU" dirty="0">
                <a:ea typeface="+mn-lt"/>
                <a:cs typeface="+mn-lt"/>
              </a:rPr>
              <a:t>MESSOR (ЖНЕЦЫ)</a:t>
            </a:r>
            <a:endParaRPr lang="ru-RU" dirty="0"/>
          </a:p>
          <a:p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F79783A-BAD2-49C3-9152-AF9A8BFF93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204118" y="2906578"/>
            <a:ext cx="4185617" cy="330411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26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982E805-A9C5-4CBA-948F-9E3E7FB8CF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7467" y="2822222"/>
            <a:ext cx="5554132" cy="3219139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>
              <a:buNone/>
            </a:pPr>
            <a:endParaRPr lang="ru-RU" sz="2000" dirty="0" smtClean="0">
              <a:ea typeface="+mn-lt"/>
              <a:cs typeface="+mn-lt"/>
            </a:endParaRPr>
          </a:p>
          <a:p>
            <a:pPr algn="just">
              <a:buNone/>
            </a:pPr>
            <a:endParaRPr lang="ru-RU" sz="2000" dirty="0">
              <a:ea typeface="+mn-lt"/>
              <a:cs typeface="+mn-lt"/>
            </a:endParaRPr>
          </a:p>
          <a:p>
            <a:pPr algn="just">
              <a:buNone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n-lt"/>
                <a:cs typeface="+mn-lt"/>
              </a:rPr>
              <a:t>Жнецы</a:t>
            </a:r>
            <a:r>
              <a:rPr lang="ru-RU" sz="2800" dirty="0" smtClean="0">
                <a:latin typeface="Comic Sans MS" panose="030F0702030302020204" pitchFamily="66" charset="0"/>
                <a:ea typeface="+mn-lt"/>
                <a:cs typeface="+mn-lt"/>
              </a:rPr>
              <a:t> </a:t>
            </a:r>
            <a:r>
              <a:rPr lang="ru-RU" sz="2800" dirty="0">
                <a:latin typeface="Comic Sans MS" panose="030F0702030302020204" pitchFamily="66" charset="0"/>
                <a:ea typeface="+mn-lt"/>
                <a:cs typeface="+mn-lt"/>
              </a:rPr>
              <a:t>– муравьи пустынь и </a:t>
            </a:r>
            <a:r>
              <a:rPr lang="ru-RU" sz="2800" dirty="0" smtClean="0">
                <a:latin typeface="Comic Sans MS" panose="030F0702030302020204" pitchFamily="66" charset="0"/>
                <a:ea typeface="+mn-lt"/>
                <a:cs typeface="+mn-lt"/>
              </a:rPr>
              <a:t>степей. Жнецами </a:t>
            </a:r>
            <a:r>
              <a:rPr lang="ru-RU" sz="2800" dirty="0">
                <a:latin typeface="Comic Sans MS" panose="030F0702030302020204" pitchFamily="66" charset="0"/>
                <a:ea typeface="+mn-lt"/>
                <a:cs typeface="+mn-lt"/>
              </a:rPr>
              <a:t>прозвали за то, что они питаются злаковыми </a:t>
            </a:r>
            <a:r>
              <a:rPr lang="ru-RU" sz="2800" dirty="0" smtClean="0">
                <a:latin typeface="Comic Sans MS" panose="030F0702030302020204" pitchFamily="66" charset="0"/>
                <a:ea typeface="+mn-lt"/>
                <a:cs typeface="+mn-lt"/>
              </a:rPr>
              <a:t>семенами</a:t>
            </a:r>
            <a:endParaRPr lang="ru-RU" sz="28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2000" b="1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A7BA6A9-E30F-42C5-A80C-59D871273F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3650829"/>
            <a:ext cx="3803728" cy="1710689"/>
          </a:xfrm>
        </p:spPr>
        <p:txBody>
          <a:bodyPr/>
          <a:lstStyle/>
          <a:p>
            <a:endParaRPr lang="ru-RU"/>
          </a:p>
        </p:txBody>
      </p:sp>
      <p:pic>
        <p:nvPicPr>
          <p:cNvPr id="7" name="Рисунок 7" descr="Изображение выглядит как насекомое&#10;&#10;Автоматически созданное описание">
            <a:extLst>
              <a:ext uri="{FF2B5EF4-FFF2-40B4-BE49-F238E27FC236}">
                <a16:creationId xmlns:a16="http://schemas.microsoft.com/office/drawing/2014/main" id="{DB4D8C8B-4648-482D-90A5-79B3A69ACF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7378" y="104064"/>
            <a:ext cx="3648855" cy="2736642"/>
          </a:xfrm>
          <a:prstGeom prst="rect">
            <a:avLst/>
          </a:prstGeom>
        </p:spPr>
      </p:pic>
      <p:pic>
        <p:nvPicPr>
          <p:cNvPr id="8" name="Рисунок 8" descr="Изображение выглядит как насекомое&#10;&#10;Автоматически созданное описание">
            <a:extLst>
              <a:ext uri="{FF2B5EF4-FFF2-40B4-BE49-F238E27FC236}">
                <a16:creationId xmlns:a16="http://schemas.microsoft.com/office/drawing/2014/main" id="{E79A88FC-4D7C-4D3B-849C-62002CFDAD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852" y="3256528"/>
            <a:ext cx="4458909" cy="2499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61853" y="564444"/>
            <a:ext cx="49407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 defTabSz="45720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ru-RU" sz="2800" dirty="0">
                <a:solidFill>
                  <a:srgbClr val="54A021">
                    <a:lumMod val="50000"/>
                  </a:srgbClr>
                </a:solidFill>
                <a:latin typeface="Comic Sans MS" panose="030F0702030302020204" pitchFamily="66" charset="0"/>
                <a:ea typeface="+mn-lt"/>
                <a:cs typeface="+mn-lt"/>
              </a:rPr>
              <a:t>Муравьи</a:t>
            </a:r>
            <a:r>
              <a:rPr lang="ru-RU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Comic Sans MS" panose="030F0702030302020204" pitchFamily="66" charset="0"/>
                <a:ea typeface="+mn-lt"/>
                <a:cs typeface="+mn-lt"/>
              </a:rPr>
              <a:t> произошли от существ, похожих на ос, около 110 миллионов лет </a:t>
            </a:r>
            <a:r>
              <a:rPr lang="ru-RU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omic Sans MS" panose="030F0702030302020204" pitchFamily="66" charset="0"/>
                <a:ea typeface="+mn-lt"/>
                <a:cs typeface="+mn-lt"/>
              </a:rPr>
              <a:t>назад </a:t>
            </a:r>
            <a:endParaRPr lang="ru-RU" sz="2800" dirty="0">
              <a:solidFill>
                <a:prstClr val="black">
                  <a:lumMod val="75000"/>
                  <a:lumOff val="25000"/>
                </a:prstClr>
              </a:solidFill>
              <a:latin typeface="Comic Sans MS" panose="030F0702030302020204" pitchFamily="66" charset="0"/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59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E77D54-B44B-46AE-AB98-63F4788EB2ED}"/>
              </a:ext>
            </a:extLst>
          </p:cNvPr>
          <p:cNvSpPr txBox="1"/>
          <p:nvPr/>
        </p:nvSpPr>
        <p:spPr>
          <a:xfrm>
            <a:off x="290124" y="240804"/>
            <a:ext cx="11205351" cy="58785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cs typeface="Segoe UI"/>
              </a:rPr>
              <a:t>Муравьиная ферма (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cs typeface="Segoe UI"/>
              </a:rPr>
              <a:t>формикарий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cs typeface="Segoe UI"/>
              </a:rPr>
              <a:t>)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cs typeface="Segoe UI"/>
              </a:rPr>
              <a:t>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cs typeface="Segoe UI"/>
              </a:rPr>
              <a:t>- это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cs typeface="Segoe UI"/>
              </a:rPr>
              <a:t>сооружение для содержания муравьёв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cs typeface="Segoe UI"/>
              </a:rPr>
              <a:t>в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cs typeface="Segoe UI"/>
              </a:rPr>
              <a:t>домашних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cs typeface="Segoe UI"/>
              </a:rPr>
              <a:t>условиях</a:t>
            </a:r>
            <a:r>
              <a:rPr lang="ru-RU" sz="2400" dirty="0">
                <a:latin typeface="Comic Sans MS" panose="030F0702030302020204" pitchFamily="66" charset="0"/>
                <a:cs typeface="Times New Roman"/>
              </a:rPr>
              <a:t> </a:t>
            </a:r>
            <a:r>
              <a:rPr lang="ru-RU" sz="2400" dirty="0">
                <a:solidFill>
                  <a:srgbClr val="54A021">
                    <a:lumMod val="50000"/>
                  </a:srgbClr>
                </a:solidFill>
                <a:latin typeface="Comic Sans MS" panose="030F0702030302020204" pitchFamily="66" charset="0"/>
                <a:cs typeface="Segoe UI"/>
              </a:rPr>
              <a:t> (искусственный муравейник) </a:t>
            </a:r>
            <a:endParaRPr lang="ru-RU" sz="2400" dirty="0">
              <a:latin typeface="Comic Sans MS" panose="030F0702030302020204" pitchFamily="66" charset="0"/>
              <a:cs typeface="Times New Roman"/>
            </a:endParaRPr>
          </a:p>
          <a:p>
            <a:pPr algn="just"/>
            <a:endParaRPr lang="ru-RU" sz="2400" i="1" dirty="0">
              <a:latin typeface="Comic Sans MS" panose="030F0702030302020204" pitchFamily="66" charset="0"/>
              <a:ea typeface="+mn-lt"/>
              <a:cs typeface="+mn-lt"/>
            </a:endParaRPr>
          </a:p>
          <a:p>
            <a:pPr algn="just"/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n-lt"/>
                <a:cs typeface="+mn-lt"/>
              </a:rPr>
              <a:t>Заселение муравьёв в </a:t>
            </a:r>
            <a:r>
              <a:rPr lang="ru-RU" sz="2400" i="1" dirty="0" err="1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n-lt"/>
                <a:cs typeface="+mn-lt"/>
              </a:rPr>
              <a:t>формикарий</a:t>
            </a:r>
            <a:endParaRPr lang="ru-RU" sz="2400" dirty="0" err="1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  <a:ea typeface="+mn-lt"/>
              <a:cs typeface="+mn-lt"/>
            </a:endParaRPr>
          </a:p>
          <a:p>
            <a:pPr marL="285750" indent="-285750" algn="just">
              <a:buFont typeface="Wingdings"/>
              <a:buChar char="v"/>
            </a:pP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Переселение муравьёв из инкубатора в </a:t>
            </a:r>
            <a:r>
              <a:rPr lang="ru-RU" sz="2400" dirty="0" err="1" smtClean="0">
                <a:latin typeface="Comic Sans MS" panose="030F0702030302020204" pitchFamily="66" charset="0"/>
                <a:ea typeface="+mn-lt"/>
                <a:cs typeface="+mn-lt"/>
              </a:rPr>
              <a:t>формикарий</a:t>
            </a: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 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занимает до </a:t>
            </a: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5 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дней</a:t>
            </a:r>
          </a:p>
          <a:p>
            <a:pPr marL="285750" indent="-285750" algn="just">
              <a:buFont typeface="Wingdings"/>
              <a:buChar char="v"/>
            </a:pP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 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Вытряхивать </a:t>
            </a: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муравьёв из пробирки-инкубатора 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нельзя</a:t>
            </a:r>
            <a:endParaRPr lang="ru-RU" sz="2400" dirty="0">
              <a:latin typeface="Comic Sans MS" panose="030F0702030302020204" pitchFamily="66" charset="0"/>
            </a:endParaRPr>
          </a:p>
          <a:p>
            <a:pPr marL="285750" indent="-285750" algn="just">
              <a:buFont typeface="Wingdings"/>
              <a:buChar char="v"/>
            </a:pP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До </a:t>
            </a: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заселения 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муравьев </a:t>
            </a:r>
            <a:r>
              <a:rPr lang="ru-RU" sz="2400" dirty="0" err="1" smtClean="0">
                <a:latin typeface="Comic Sans MS" panose="030F0702030302020204" pitchFamily="66" charset="0"/>
                <a:ea typeface="+mn-lt"/>
                <a:cs typeface="+mn-lt"/>
              </a:rPr>
              <a:t>формикарий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 необходимо увлажнить</a:t>
            </a:r>
            <a:endParaRPr lang="ru-RU" sz="2400" dirty="0">
              <a:latin typeface="Comic Sans MS" panose="030F0702030302020204" pitchFamily="66" charset="0"/>
              <a:ea typeface="+mn-lt"/>
              <a:cs typeface="+mn-lt"/>
            </a:endParaRPr>
          </a:p>
          <a:p>
            <a:pPr marL="285750" indent="-285750" algn="just">
              <a:buFont typeface="Wingdings"/>
              <a:buChar char="v"/>
            </a:pP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Накрыть систему ходов (использовать вкладыш-</a:t>
            </a:r>
            <a:r>
              <a:rPr lang="ru-RU" sz="2400" dirty="0" err="1">
                <a:latin typeface="Comic Sans MS" panose="030F0702030302020204" pitchFamily="66" charset="0"/>
                <a:ea typeface="+mn-lt"/>
                <a:cs typeface="+mn-lt"/>
              </a:rPr>
              <a:t>затемнитель</a:t>
            </a: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).</a:t>
            </a:r>
            <a:endParaRPr lang="ru-RU" sz="2400" dirty="0">
              <a:latin typeface="Comic Sans MS" panose="030F0702030302020204" pitchFamily="66" charset="0"/>
            </a:endParaRPr>
          </a:p>
          <a:p>
            <a:pPr algn="just"/>
            <a:endParaRPr lang="ru-RU" sz="2400" dirty="0">
              <a:latin typeface="Comic Sans MS" panose="030F0702030302020204" pitchFamily="66" charset="0"/>
              <a:cs typeface="Times New Roman"/>
            </a:endParaRPr>
          </a:p>
          <a:p>
            <a:pPr algn="just"/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n-lt"/>
                <a:cs typeface="+mn-lt"/>
              </a:rPr>
              <a:t>Кормление муравьёв в </a:t>
            </a:r>
            <a:r>
              <a:rPr lang="ru-RU" sz="2400" i="1" dirty="0" err="1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n-lt"/>
                <a:cs typeface="+mn-lt"/>
              </a:rPr>
              <a:t>ф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n-lt"/>
                <a:cs typeface="+mn-lt"/>
              </a:rPr>
              <a:t>ормикарии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  <a:ea typeface="+mn-lt"/>
              <a:cs typeface="+mn-lt"/>
            </a:endParaRPr>
          </a:p>
          <a:p>
            <a:pPr marL="342900" indent="-342900" algn="just">
              <a:buFont typeface="Wingdings"/>
              <a:buChar char="v"/>
            </a:pP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Не стоит давать муравьям больше пищи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,</a:t>
            </a:r>
          </a:p>
          <a:p>
            <a:pPr algn="just"/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 </a:t>
            </a: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чем им 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требуется</a:t>
            </a:r>
            <a:endParaRPr lang="ru-RU" sz="2400" dirty="0">
              <a:latin typeface="Comic Sans MS" panose="030F0702030302020204" pitchFamily="66" charset="0"/>
            </a:endParaRPr>
          </a:p>
          <a:p>
            <a:pPr marL="285750" indent="-285750" algn="just">
              <a:buFont typeface="Wingdings"/>
              <a:buChar char="v"/>
            </a:pP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Нельзя 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давать </a:t>
            </a: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муравьям сложные блюда </a:t>
            </a:r>
            <a:endParaRPr lang="ru-RU" sz="2400" dirty="0" smtClean="0">
              <a:latin typeface="Comic Sans MS" panose="030F0702030302020204" pitchFamily="66" charset="0"/>
              <a:ea typeface="+mn-lt"/>
              <a:cs typeface="+mn-lt"/>
            </a:endParaRPr>
          </a:p>
          <a:p>
            <a:pPr algn="just"/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и </a:t>
            </a: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продукты, предназначенные для 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человека</a:t>
            </a:r>
            <a:endParaRPr lang="ru-RU" sz="2400" dirty="0">
              <a:latin typeface="Comic Sans MS" panose="030F0702030302020204" pitchFamily="66" charset="0"/>
              <a:ea typeface="+mn-lt"/>
              <a:cs typeface="+mn-lt"/>
            </a:endParaRPr>
          </a:p>
          <a:p>
            <a:pPr algn="just"/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 </a:t>
            </a:r>
            <a:endParaRPr lang="ru-RU" sz="2400" dirty="0">
              <a:latin typeface="Comic Sans MS" panose="030F0702030302020204" pitchFamily="66" charset="0"/>
            </a:endParaRPr>
          </a:p>
          <a:p>
            <a:pPr algn="just"/>
            <a:endParaRPr lang="ru-RU" sz="1600" dirty="0">
              <a:latin typeface="Times New Roman"/>
              <a:cs typeface="Times New Roman"/>
            </a:endParaRPr>
          </a:p>
        </p:txBody>
      </p:sp>
      <p:pic>
        <p:nvPicPr>
          <p:cNvPr id="3" name="Рисунок 3" descr="Изображение выглядит как внутренний, овощ&#10;&#10;Автоматически созданное описание">
            <a:extLst>
              <a:ext uri="{FF2B5EF4-FFF2-40B4-BE49-F238E27FC236}">
                <a16:creationId xmlns:a16="http://schemas.microsoft.com/office/drawing/2014/main" id="{CA2318EF-A93D-464D-893D-57F415251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829946" y="2757419"/>
            <a:ext cx="3043537" cy="4506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53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76FEC9-D2EB-4396-95EC-96F8E57A8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74461"/>
          </a:xfrm>
        </p:spPr>
        <p:txBody>
          <a:bodyPr/>
          <a:lstStyle/>
          <a:p>
            <a:pPr algn="ctr"/>
            <a:r>
              <a:rPr lang="ru-RU" dirty="0"/>
              <a:t>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A00D69-EF08-44BF-B6F5-FE68E5F8F7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-72930" y="1845311"/>
            <a:ext cx="5802488" cy="444302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ea typeface="+mn-lt"/>
                <a:cs typeface="+mn-lt"/>
              </a:rPr>
              <a:t>Опыт </a:t>
            </a:r>
            <a:r>
              <a:rPr lang="ru-RU" sz="2800" dirty="0">
                <a:ea typeface="+mn-lt"/>
                <a:cs typeface="+mn-lt"/>
              </a:rPr>
              <a:t>1: </a:t>
            </a:r>
            <a:r>
              <a:rPr lang="ru-RU" sz="2800" dirty="0" smtClean="0">
                <a:ea typeface="+mn-lt"/>
                <a:cs typeface="+mn-lt"/>
              </a:rPr>
              <a:t>«Сколько времени займет заселение </a:t>
            </a:r>
            <a:r>
              <a:rPr lang="ru-RU" sz="2800" dirty="0" err="1" smtClean="0">
                <a:ea typeface="+mn-lt"/>
                <a:cs typeface="+mn-lt"/>
              </a:rPr>
              <a:t>формикария</a:t>
            </a:r>
            <a:r>
              <a:rPr lang="ru-RU" sz="2800" dirty="0" smtClean="0">
                <a:ea typeface="+mn-lt"/>
                <a:cs typeface="+mn-lt"/>
              </a:rPr>
              <a:t>?»</a:t>
            </a:r>
            <a:endParaRPr lang="ru-RU" sz="2800" dirty="0">
              <a:ea typeface="+mn-lt"/>
              <a:cs typeface="+mn-lt"/>
            </a:endParaRPr>
          </a:p>
          <a:p>
            <a:pPr algn="just"/>
            <a:r>
              <a:rPr lang="ru-RU" sz="2400" dirty="0" smtClean="0">
                <a:ea typeface="+mn-lt"/>
                <a:cs typeface="+mn-lt"/>
              </a:rPr>
              <a:t>Результат </a:t>
            </a:r>
            <a:r>
              <a:rPr lang="ru-RU" sz="2400" dirty="0">
                <a:ea typeface="+mn-lt"/>
                <a:cs typeface="+mn-lt"/>
              </a:rPr>
              <a:t>наблюдения: на второй день муравьи полностью освоили ферму. В первую очередь сложили пищу (зёрна), а на арену перенесли свои отходы </a:t>
            </a:r>
          </a:p>
          <a:p>
            <a:pPr algn="just"/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8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464693E4-4619-406A-AA01-BBF220259F4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89257" y="1855789"/>
            <a:ext cx="2910580" cy="3880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9" descr="Изображение выглядит как внутренний, поднос, синий, сковорода&#10;&#10;Автоматически созданное описание">
            <a:extLst>
              <a:ext uri="{FF2B5EF4-FFF2-40B4-BE49-F238E27FC236}">
                <a16:creationId xmlns:a16="http://schemas.microsoft.com/office/drawing/2014/main" id="{6F9AE40D-9755-4633-B051-A6C96AAC66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9235" y="409223"/>
            <a:ext cx="2743200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CC472B-2FE8-41BB-8479-C5BFA31FED73}"/>
              </a:ext>
            </a:extLst>
          </p:cNvPr>
          <p:cNvSpPr txBox="1"/>
          <p:nvPr/>
        </p:nvSpPr>
        <p:spPr>
          <a:xfrm>
            <a:off x="5552250" y="5740400"/>
            <a:ext cx="3247587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/>
              <a:t>У</a:t>
            </a:r>
            <a:r>
              <a:rPr lang="ru-RU" dirty="0" smtClean="0"/>
              <a:t>становка колбы </a:t>
            </a:r>
            <a:r>
              <a:rPr lang="ru-RU" dirty="0"/>
              <a:t>с колонией муравьев на арену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CF2F42-03B9-42AD-B409-4FC06AEE9DED}"/>
              </a:ext>
            </a:extLst>
          </p:cNvPr>
          <p:cNvSpPr txBox="1"/>
          <p:nvPr/>
        </p:nvSpPr>
        <p:spPr>
          <a:xfrm>
            <a:off x="9527821" y="4364919"/>
            <a:ext cx="233461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 smtClean="0"/>
              <a:t>Муравьи </a:t>
            </a:r>
            <a:r>
              <a:rPr lang="ru-RU" dirty="0"/>
              <a:t>полностью освоили ферму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9645" y="399529"/>
            <a:ext cx="76425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ru-RU" i="1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n-lt"/>
                <a:cs typeface="+mn-lt"/>
              </a:rPr>
              <a:t>Наблюдение за жизнедеятельностью муравьёв в домашней ферме</a:t>
            </a:r>
          </a:p>
        </p:txBody>
      </p:sp>
    </p:spTree>
    <p:extLst>
      <p:ext uri="{BB962C8B-B14F-4D97-AF65-F5344CB8AC3E}">
        <p14:creationId xmlns:p14="http://schemas.microsoft.com/office/powerpoint/2010/main" val="299976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F58518-380E-4C29-AAD8-51A5C589F57A}"/>
              </a:ext>
            </a:extLst>
          </p:cNvPr>
          <p:cNvSpPr txBox="1"/>
          <p:nvPr/>
        </p:nvSpPr>
        <p:spPr>
          <a:xfrm>
            <a:off x="550898" y="1165578"/>
            <a:ext cx="6339840" cy="28931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 dirty="0">
                <a:ea typeface="+mn-lt"/>
                <a:cs typeface="+mn-lt"/>
              </a:rPr>
              <a:t>Опыт 2: </a:t>
            </a:r>
            <a:r>
              <a:rPr lang="ru-RU" sz="2800" dirty="0" smtClean="0">
                <a:ea typeface="+mn-lt"/>
                <a:cs typeface="+mn-lt"/>
              </a:rPr>
              <a:t>«Любят </a:t>
            </a:r>
            <a:r>
              <a:rPr lang="ru-RU" sz="2800" dirty="0">
                <a:ea typeface="+mn-lt"/>
                <a:cs typeface="+mn-lt"/>
              </a:rPr>
              <a:t>ли муравьи свет</a:t>
            </a:r>
            <a:r>
              <a:rPr lang="ru-RU" sz="2800" dirty="0" smtClean="0">
                <a:ea typeface="+mn-lt"/>
                <a:cs typeface="+mn-lt"/>
              </a:rPr>
              <a:t>?»</a:t>
            </a:r>
            <a:endParaRPr lang="ru-RU" sz="2800" dirty="0">
              <a:ea typeface="+mn-lt"/>
              <a:cs typeface="+mn-lt"/>
            </a:endParaRPr>
          </a:p>
          <a:p>
            <a:endParaRPr lang="ru-RU" sz="2800" dirty="0">
              <a:ea typeface="+mn-lt"/>
              <a:cs typeface="+mn-lt"/>
            </a:endParaRPr>
          </a:p>
          <a:p>
            <a:pPr algn="just"/>
            <a:endParaRPr lang="ru-RU" dirty="0">
              <a:ea typeface="+mn-lt"/>
              <a:cs typeface="+mn-lt"/>
            </a:endParaRPr>
          </a:p>
          <a:p>
            <a:pPr algn="just"/>
            <a:endParaRPr lang="ru-RU" dirty="0">
              <a:ea typeface="+mn-lt"/>
              <a:cs typeface="+mn-lt"/>
            </a:endParaRPr>
          </a:p>
          <a:p>
            <a:pPr algn="just"/>
            <a:r>
              <a:rPr lang="ru-RU" sz="2400" dirty="0" smtClean="0">
                <a:ea typeface="+mn-lt"/>
                <a:cs typeface="+mn-lt"/>
              </a:rPr>
              <a:t>Вывод: Муравьи-жнецы не любят свет. Когда я накрыл ферму крышкой, то им стало комфортно</a:t>
            </a:r>
            <a:endParaRPr lang="ru-RU" sz="2400" dirty="0" smtClean="0"/>
          </a:p>
          <a:p>
            <a:pPr algn="l"/>
            <a:endParaRPr lang="ru-RU" dirty="0"/>
          </a:p>
        </p:txBody>
      </p:sp>
      <p:pic>
        <p:nvPicPr>
          <p:cNvPr id="3" name="Рисунок 3" descr="Изображение выглядит как человек, стол, сидит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B22F955A-282A-4137-9E76-3AE8A4C22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2142" y="1165578"/>
            <a:ext cx="4114800" cy="548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242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B6A274-57BD-48F9-B577-7EE93437712A}"/>
              </a:ext>
            </a:extLst>
          </p:cNvPr>
          <p:cNvSpPr txBox="1"/>
          <p:nvPr/>
        </p:nvSpPr>
        <p:spPr>
          <a:xfrm>
            <a:off x="383821" y="246228"/>
            <a:ext cx="8286045" cy="14465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ea typeface="+mn-lt"/>
                <a:cs typeface="+mn-lt"/>
              </a:rPr>
              <a:t>Опыт 3: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a typeface="+mn-lt"/>
                <a:cs typeface="+mn-lt"/>
              </a:rPr>
              <a:t>«Какую пищу предпочитают муравьи?»</a:t>
            </a:r>
            <a:endParaRPr lang="ru-RU" sz="2800" dirty="0">
              <a:solidFill>
                <a:schemeClr val="accent2">
                  <a:lumMod val="50000"/>
                </a:schemeClr>
              </a:solidFill>
              <a:ea typeface="+mn-lt"/>
              <a:cs typeface="+mn-lt"/>
            </a:endParaRPr>
          </a:p>
          <a:p>
            <a:endParaRPr lang="ru-RU" dirty="0">
              <a:ea typeface="+mn-lt"/>
              <a:cs typeface="+mn-lt"/>
            </a:endParaRPr>
          </a:p>
          <a:p>
            <a:pPr algn="just"/>
            <a:endParaRPr lang="ru-RU" sz="2400" dirty="0" smtClean="0">
              <a:ea typeface="+mn-lt"/>
              <a:cs typeface="+mn-lt"/>
            </a:endParaRPr>
          </a:p>
          <a:p>
            <a:pPr algn="l"/>
            <a:endParaRPr lang="ru-RU" dirty="0"/>
          </a:p>
        </p:txBody>
      </p:sp>
      <p:pic>
        <p:nvPicPr>
          <p:cNvPr id="3" name="Рисунок 3" descr="Изображение выглядит как наружный объект, осиное гнездо, пчелиные соты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3B659C6D-30CD-4974-B930-A83088FFF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8666" y="904697"/>
            <a:ext cx="3584390" cy="25807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4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F91C045D-5E24-4A8E-9B4A-30CC5227EE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487" y="1012739"/>
            <a:ext cx="3834199" cy="2565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5" descr="Изображение выглядит как текст, шоколад&#10;&#10;Автоматически созданное описание">
            <a:extLst>
              <a:ext uri="{FF2B5EF4-FFF2-40B4-BE49-F238E27FC236}">
                <a16:creationId xmlns:a16="http://schemas.microsoft.com/office/drawing/2014/main" id="{84CF3080-0362-4621-ABE6-AA3415B5B0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5265" y="3857359"/>
            <a:ext cx="3509454" cy="1974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17532" y="3716291"/>
            <a:ext cx="3834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 smtClean="0">
                <a:solidFill>
                  <a:prstClr val="black"/>
                </a:solidFill>
                <a:ea typeface="+mn-lt"/>
                <a:cs typeface="+mn-lt"/>
              </a:rPr>
              <a:t>1.На арене </a:t>
            </a:r>
            <a:r>
              <a:rPr lang="ru-RU" sz="2400" dirty="0">
                <a:solidFill>
                  <a:prstClr val="black"/>
                </a:solidFill>
                <a:ea typeface="+mn-lt"/>
                <a:cs typeface="+mn-lt"/>
              </a:rPr>
              <a:t>фермы варёный картофель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99463" y="3485458"/>
            <a:ext cx="4022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400" dirty="0" smtClean="0">
                <a:solidFill>
                  <a:prstClr val="black"/>
                </a:solidFill>
                <a:ea typeface="+mn-lt"/>
                <a:cs typeface="+mn-lt"/>
              </a:rPr>
              <a:t>2.Яблоко </a:t>
            </a:r>
            <a:r>
              <a:rPr lang="ru-RU" sz="2400" dirty="0">
                <a:solidFill>
                  <a:prstClr val="black"/>
                </a:solidFill>
                <a:ea typeface="+mn-lt"/>
                <a:cs typeface="+mn-lt"/>
              </a:rPr>
              <a:t>на </a:t>
            </a:r>
            <a:r>
              <a:rPr lang="ru-RU" sz="2400" dirty="0" smtClean="0">
                <a:solidFill>
                  <a:prstClr val="black"/>
                </a:solidFill>
                <a:ea typeface="+mn-lt"/>
                <a:cs typeface="+mn-lt"/>
              </a:rPr>
              <a:t>арене фермы</a:t>
            </a:r>
            <a:endParaRPr lang="ru-RU" sz="2400" dirty="0">
              <a:solidFill>
                <a:prstClr val="black"/>
              </a:solidFill>
              <a:ea typeface="+mn-lt"/>
              <a:cs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5930" y="5741663"/>
            <a:ext cx="4266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400" dirty="0" smtClean="0">
                <a:solidFill>
                  <a:prstClr val="black"/>
                </a:solidFill>
                <a:ea typeface="+mn-lt"/>
                <a:cs typeface="+mn-lt"/>
              </a:rPr>
              <a:t>3.Кусочек </a:t>
            </a:r>
            <a:r>
              <a:rPr lang="ru-RU" sz="2400" dirty="0">
                <a:solidFill>
                  <a:prstClr val="black"/>
                </a:solidFill>
                <a:ea typeface="+mn-lt"/>
                <a:cs typeface="+mn-lt"/>
              </a:rPr>
              <a:t>отварной курицы, сваренной без соли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00920" y="4956833"/>
            <a:ext cx="49388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ea typeface="+mn-lt"/>
                <a:cs typeface="+mn-lt"/>
              </a:rPr>
              <a:t>Вывод: </a:t>
            </a:r>
            <a:r>
              <a:rPr lang="ru-RU" sz="2400" dirty="0">
                <a:solidFill>
                  <a:prstClr val="black"/>
                </a:solidFill>
                <a:ea typeface="+mn-lt"/>
                <a:cs typeface="+mn-lt"/>
              </a:rPr>
              <a:t>Муравьи-</a:t>
            </a:r>
            <a:r>
              <a:rPr lang="ru-RU" sz="2400" dirty="0" err="1">
                <a:solidFill>
                  <a:prstClr val="black"/>
                </a:solidFill>
                <a:ea typeface="+mn-lt"/>
                <a:cs typeface="+mn-lt"/>
              </a:rPr>
              <a:t>Мессоры</a:t>
            </a:r>
            <a:r>
              <a:rPr lang="ru-RU" sz="2400" dirty="0">
                <a:solidFill>
                  <a:prstClr val="black"/>
                </a:solidFill>
                <a:ea typeface="+mn-lt"/>
                <a:cs typeface="+mn-lt"/>
              </a:rPr>
              <a:t> любят не только зерно, но и фрукты. А предпочтение отдают мясу- белковому продукту.</a:t>
            </a:r>
          </a:p>
        </p:txBody>
      </p:sp>
    </p:spTree>
    <p:extLst>
      <p:ext uri="{BB962C8B-B14F-4D97-AF65-F5344CB8AC3E}">
        <p14:creationId xmlns:p14="http://schemas.microsoft.com/office/powerpoint/2010/main" val="228242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5B53B0-652F-43DE-8E61-3488E511F20B}"/>
              </a:ext>
            </a:extLst>
          </p:cNvPr>
          <p:cNvSpPr txBox="1"/>
          <p:nvPr/>
        </p:nvSpPr>
        <p:spPr>
          <a:xfrm>
            <a:off x="304801" y="266418"/>
            <a:ext cx="8794043" cy="38164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n-lt"/>
                <a:cs typeface="+mn-lt"/>
              </a:rPr>
              <a:t>Выводы по наблюдениям за домашней муравьиной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+mn-lt"/>
                <a:cs typeface="+mn-lt"/>
              </a:rPr>
              <a:t>фермой:</a:t>
            </a:r>
            <a:endParaRPr lang="ru-RU" sz="2800" b="1" dirty="0">
              <a:ea typeface="+mn-lt"/>
              <a:cs typeface="+mn-lt"/>
            </a:endParaRPr>
          </a:p>
          <a:p>
            <a:pPr algn="just"/>
            <a:endParaRPr lang="ru-RU" b="1" dirty="0">
              <a:ea typeface="+mn-lt"/>
              <a:cs typeface="+mn-lt"/>
            </a:endParaRPr>
          </a:p>
          <a:p>
            <a:pPr marL="285750" indent="-285750" algn="just">
              <a:buFont typeface="Wingdings"/>
              <a:buChar char="v"/>
            </a:pP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П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осле 7ч утра муравьи </a:t>
            </a: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начинают активно 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двигаться</a:t>
            </a:r>
            <a:endParaRPr lang="ru-RU" sz="2400" dirty="0">
              <a:latin typeface="Comic Sans MS" panose="030F0702030302020204" pitchFamily="66" charset="0"/>
              <a:ea typeface="+mn-lt"/>
              <a:cs typeface="+mn-lt"/>
            </a:endParaRPr>
          </a:p>
          <a:p>
            <a:pPr marL="285750" indent="-285750" algn="just">
              <a:buFont typeface="Wingdings"/>
              <a:buChar char="v"/>
            </a:pP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Если матка перемещается 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в другое отделение, все </a:t>
            </a: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муравьи бегут за 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ней, несут </a:t>
            </a: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еду и 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яйца</a:t>
            </a:r>
            <a:endParaRPr lang="ru-RU" sz="2400" dirty="0">
              <a:latin typeface="Comic Sans MS" panose="030F0702030302020204" pitchFamily="66" charset="0"/>
              <a:ea typeface="+mn-lt"/>
              <a:cs typeface="+mn-lt"/>
            </a:endParaRPr>
          </a:p>
          <a:p>
            <a:pPr marL="285750" indent="-285750" algn="just">
              <a:buFont typeface="Wingdings"/>
              <a:buChar char="v"/>
            </a:pP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Муравьи-</a:t>
            </a:r>
            <a:r>
              <a:rPr lang="ru-RU" sz="2400" dirty="0" err="1">
                <a:latin typeface="Comic Sans MS" panose="030F0702030302020204" pitchFamily="66" charset="0"/>
                <a:ea typeface="+mn-lt"/>
                <a:cs typeface="+mn-lt"/>
              </a:rPr>
              <a:t>мессоры</a:t>
            </a: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 очень чистоплотные насекомые, они всегда убирают за собой мусор и все 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остатки пищи</a:t>
            </a:r>
            <a:endParaRPr lang="ru-RU" sz="2400" dirty="0">
              <a:latin typeface="Comic Sans MS" panose="030F0702030302020204" pitchFamily="66" charset="0"/>
              <a:ea typeface="+mn-lt"/>
              <a:cs typeface="+mn-lt"/>
            </a:endParaRPr>
          </a:p>
          <a:p>
            <a:pPr marL="285750" indent="-285750" algn="just">
              <a:buFont typeface="Wingdings"/>
              <a:buChar char="v"/>
            </a:pP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У муравьев распределены обязанности, и они никогда не у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клоняются </a:t>
            </a: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от 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их</a:t>
            </a:r>
            <a:r>
              <a:rPr lang="ru-RU" sz="2400" dirty="0">
                <a:latin typeface="Comic Sans MS" panose="030F0702030302020204" pitchFamily="66" charset="0"/>
                <a:ea typeface="+mn-lt"/>
                <a:cs typeface="+mn-lt"/>
              </a:rPr>
              <a:t> </a:t>
            </a:r>
            <a:r>
              <a:rPr lang="ru-RU" sz="2400" dirty="0" smtClean="0">
                <a:latin typeface="Comic Sans MS" panose="030F0702030302020204" pitchFamily="66" charset="0"/>
                <a:ea typeface="+mn-lt"/>
                <a:cs typeface="+mn-lt"/>
              </a:rPr>
              <a:t>выполнения</a:t>
            </a:r>
            <a:endParaRPr lang="ru-RU" sz="2400" dirty="0">
              <a:latin typeface="Comic Sans MS" panose="030F0702030302020204" pitchFamily="66" charset="0"/>
              <a:ea typeface="+mn-lt"/>
              <a:cs typeface="+mn-lt"/>
            </a:endParaRPr>
          </a:p>
        </p:txBody>
      </p:sp>
      <p:pic>
        <p:nvPicPr>
          <p:cNvPr id="3" name="Рисунок 3" descr="Изображение выглядит как насекомое&#10;&#10;Автоматически созданное описание">
            <a:extLst>
              <a:ext uri="{FF2B5EF4-FFF2-40B4-BE49-F238E27FC236}">
                <a16:creationId xmlns:a16="http://schemas.microsoft.com/office/drawing/2014/main" id="{E7856450-2B52-4EF4-B663-9CEB8F87DE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0357" y="3711794"/>
            <a:ext cx="4492976" cy="2964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20890" y="4579558"/>
            <a:ext cx="64685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Comic Sans MS" panose="030F0702030302020204" pitchFamily="66" charset="0"/>
                <a:ea typeface="+mn-lt"/>
                <a:cs typeface="+mn-lt"/>
              </a:rPr>
              <a:t>Г</a:t>
            </a:r>
            <a:r>
              <a:rPr lang="ru-RU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n-lt"/>
                <a:cs typeface="+mn-lt"/>
              </a:rPr>
              <a:t>ипотеза</a:t>
            </a:r>
            <a:r>
              <a:rPr lang="ru-RU" sz="2400" dirty="0">
                <a:solidFill>
                  <a:prstClr val="black"/>
                </a:solidFill>
                <a:latin typeface="Comic Sans MS" panose="030F0702030302020204" pitchFamily="66" charset="0"/>
                <a:ea typeface="+mn-lt"/>
                <a:cs typeface="+mn-lt"/>
              </a:rPr>
              <a:t>, выдвинутая в начале исследования, </a:t>
            </a:r>
            <a:r>
              <a:rPr lang="ru-RU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n-lt"/>
                <a:cs typeface="+mn-lt"/>
              </a:rPr>
              <a:t>«наблюдать </a:t>
            </a:r>
            <a:r>
              <a:rPr lang="ru-RU" sz="2400" dirty="0">
                <a:solidFill>
                  <a:prstClr val="black"/>
                </a:solidFill>
                <a:latin typeface="Comic Sans MS" panose="030F0702030302020204" pitchFamily="66" charset="0"/>
                <a:ea typeface="+mn-lt"/>
                <a:cs typeface="+mn-lt"/>
              </a:rPr>
              <a:t>за жизненным циклом муравьёв-жнецов можно круглый год </a:t>
            </a:r>
            <a:r>
              <a:rPr lang="ru-RU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n-lt"/>
                <a:cs typeface="+mn-lt"/>
              </a:rPr>
              <a:t>дома» полностью доказана</a:t>
            </a:r>
            <a:endParaRPr lang="ru-RU" sz="2400" dirty="0">
              <a:solidFill>
                <a:prstClr val="black"/>
              </a:solidFill>
              <a:latin typeface="Comic Sans MS" panose="030F0702030302020204" pitchFamily="66" charset="0"/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9094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264</Words>
  <Application>Microsoft Office PowerPoint</Application>
  <PresentationFormat>Широкоэкранный</PresentationFormat>
  <Paragraphs>65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Arial</vt:lpstr>
      <vt:lpstr>Calibri</vt:lpstr>
      <vt:lpstr>Calibri Light</vt:lpstr>
      <vt:lpstr>Comic Sans MS</vt:lpstr>
      <vt:lpstr>Segoe UI</vt:lpstr>
      <vt:lpstr>Times New Roman</vt:lpstr>
      <vt:lpstr>Trebuchet MS</vt:lpstr>
      <vt:lpstr>Wingdings</vt:lpstr>
      <vt:lpstr>Wingdings 3</vt:lpstr>
      <vt:lpstr>Facet</vt:lpstr>
      <vt:lpstr>Тема: "ОСОБЕННОСТИ ЖИЗНИ МУРАВЬЕВ В ФЕРМЕ (ФОРМИКАРИИ)"</vt:lpstr>
      <vt:lpstr> </vt:lpstr>
      <vt:lpstr>Цель: ИЗУЧИТЬ ОСОБЕННОСТИ ЖИЗНИ МУРАВЬЕВ В ФЕРМЕ (ФОРМИКАРИИ)  </vt:lpstr>
      <vt:lpstr>Презентация PowerPoint</vt:lpstr>
      <vt:lpstr>Презентация PowerPoint</vt:lpstr>
      <vt:lpstr> 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Админ</cp:lastModifiedBy>
  <cp:revision>759</cp:revision>
  <dcterms:created xsi:type="dcterms:W3CDTF">2020-09-01T15:29:32Z</dcterms:created>
  <dcterms:modified xsi:type="dcterms:W3CDTF">2022-01-22T11:29:06Z</dcterms:modified>
</cp:coreProperties>
</file>