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4" r:id="rId3"/>
    <p:sldId id="275" r:id="rId4"/>
    <p:sldId id="262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0"/>
  </p:normalViewPr>
  <p:slideViewPr>
    <p:cSldViewPr>
      <p:cViewPr>
        <p:scale>
          <a:sx n="75" d="100"/>
          <a:sy n="75" d="100"/>
        </p:scale>
        <p:origin x="-121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ты знаешь о микробах?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4.7659410392309372E-2"/>
          <c:y val="0.19392210791254169"/>
          <c:w val="0.92744139540051163"/>
          <c:h val="0.3938078349708272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Они вредные.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61-45BF-A7F3-15FD9355082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Они полезные.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A61-45BF-A7F3-15FD9355082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Ничего не знаю о микробах.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A61-45BF-A7F3-15FD9355082F}"/>
            </c:ext>
          </c:extLst>
        </c:ser>
        <c:dLbls>
          <c:showVal val="1"/>
        </c:dLbls>
        <c:gapWidth val="444"/>
        <c:overlap val="-90"/>
        <c:axId val="67062016"/>
        <c:axId val="67080192"/>
      </c:barChart>
      <c:catAx>
        <c:axId val="67062016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080192"/>
        <c:crosses val="autoZero"/>
        <c:auto val="1"/>
        <c:lblAlgn val="ctr"/>
        <c:lblOffset val="100"/>
      </c:catAx>
      <c:valAx>
        <c:axId val="6708019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6706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8.6975630158740547E-2"/>
          <c:y val="0.69643907374116365"/>
          <c:w val="0.82604873968251946"/>
          <c:h val="0.1540052174794589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ли вы моете руки?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1"/>
                <c:pt idx="0">
                  <c:v>Часто ли вы моете руки?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B56-4688-9381-9AD0D6AB288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1"/>
                <c:pt idx="0">
                  <c:v>Часто ли вы моете руки?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56-4688-9381-9AD0D6AB288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1"/>
                <c:pt idx="0">
                  <c:v>Часто ли вы моете руки?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B56-4688-9381-9AD0D6AB288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1"/>
                <c:pt idx="0">
                  <c:v>Часто ли вы моете руки?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B56-4688-9381-9AD0D6AB288E}"/>
            </c:ext>
          </c:extLst>
        </c:ser>
        <c:dLbls>
          <c:showVal val="1"/>
        </c:dLbls>
        <c:gapWidth val="444"/>
        <c:overlap val="-90"/>
        <c:axId val="68908928"/>
        <c:axId val="68910464"/>
      </c:barChart>
      <c:catAx>
        <c:axId val="68908928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910464"/>
        <c:crosses val="autoZero"/>
        <c:auto val="1"/>
        <c:lblAlgn val="ctr"/>
        <c:lblOffset val="100"/>
      </c:catAx>
      <c:valAx>
        <c:axId val="6891046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68908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legendEntry>
        <c:idx val="3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микробов?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4.7952262752124712E-2"/>
          <c:y val="0.58433330307706166"/>
          <c:w val="0.92699554518106952"/>
          <c:h val="0.3477093841984468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дверной ручке подъезда.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90-49F9-9B09-3FBE0605D21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мобильном телефоне.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90-49F9-9B09-3FBE0605D21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 денежной купюре.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90-49F9-9B09-3FBE0605D21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 унитазе.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490-49F9-9B09-3FBE0605D21B}"/>
            </c:ext>
          </c:extLst>
        </c:ser>
        <c:dLbls>
          <c:showVal val="1"/>
        </c:dLbls>
        <c:gapWidth val="444"/>
        <c:overlap val="-90"/>
        <c:axId val="71162112"/>
        <c:axId val="71184384"/>
      </c:barChart>
      <c:catAx>
        <c:axId val="71162112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1184384"/>
        <c:crosses val="autoZero"/>
        <c:auto val="1"/>
        <c:lblAlgn val="ctr"/>
        <c:lblOffset val="100"/>
      </c:catAx>
      <c:valAx>
        <c:axId val="7118438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71162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4455092190881727"/>
          <c:y val="0.24239127006654679"/>
          <c:w val="0.84038447204881683"/>
          <c:h val="0.3036606007085713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5920B-194B-4732-AB95-9E7FB93265B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71FF2-4599-40A6-997C-61F3D60AD5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0635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3957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087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7646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9344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668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873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326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984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8325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4289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2352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CBC16-149A-4011-9E6A-B39EA05814EE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6209A-224A-4BF5-924D-B2622D4A19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9241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crobot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>
            <a:grpSpLocks/>
          </p:cNvGrpSpPr>
          <p:nvPr/>
        </p:nvGrpSpPr>
        <p:grpSpPr bwMode="auto">
          <a:xfrm>
            <a:off x="4358128" y="228600"/>
            <a:ext cx="4237665" cy="6093953"/>
            <a:chOff x="7329" y="8"/>
            <a:chExt cx="5002" cy="15825"/>
          </a:xfrm>
        </p:grpSpPr>
        <p:grpSp>
          <p:nvGrpSpPr>
            <p:cNvPr id="33" name="Group 364"/>
            <p:cNvGrpSpPr>
              <a:grpSpLocks/>
            </p:cNvGrpSpPr>
            <p:nvPr/>
          </p:nvGrpSpPr>
          <p:grpSpPr bwMode="auto">
            <a:xfrm>
              <a:off x="7346" y="8"/>
              <a:ext cx="4985" cy="15825"/>
              <a:chOff x="7560" y="8"/>
              <a:chExt cx="4785" cy="15825"/>
            </a:xfrm>
          </p:grpSpPr>
          <p:sp>
            <p:nvSpPr>
              <p:cNvPr id="35" name="Rectangle 365"/>
              <p:cNvSpPr>
                <a:spLocks noChangeArrowheads="1"/>
              </p:cNvSpPr>
              <p:nvPr/>
            </p:nvSpPr>
            <p:spPr bwMode="auto">
              <a:xfrm>
                <a:off x="7840" y="878"/>
                <a:ext cx="4505" cy="14603"/>
              </a:xfrm>
              <a:prstGeom prst="rect">
                <a:avLst/>
              </a:prstGeom>
              <a:solidFill>
                <a:schemeClr val="accent3"/>
              </a:solidFill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D8D8D8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ru-RU" dirty="0"/>
              </a:p>
            </p:txBody>
          </p:sp>
          <p:sp>
            <p:nvSpPr>
              <p:cNvPr id="36" name="Rectangle 366" descr="Light vertical"/>
              <p:cNvSpPr>
                <a:spLocks noChangeArrowheads="1"/>
              </p:cNvSpPr>
              <p:nvPr/>
            </p:nvSpPr>
            <p:spPr bwMode="auto">
              <a:xfrm>
                <a:off x="7560" y="8"/>
                <a:ext cx="195" cy="15825"/>
              </a:xfrm>
              <a:prstGeom prst="rect">
                <a:avLst/>
              </a:prstGeom>
              <a:pattFill prst="ltVert">
                <a:fgClr>
                  <a:schemeClr val="accent3">
                    <a:alpha val="80000"/>
                  </a:schemeClr>
                </a:fgClr>
                <a:bgClr>
                  <a:schemeClr val="bg1">
                    <a:alpha val="80000"/>
                  </a:schemeClr>
                </a:bgClr>
              </a:pattFill>
              <a:extLst>
                <a:ext uri="{91240B29-F687-4F45-9708-019B960494DF}">
                  <a14:hiddenLine xmlns="" xmlns:a14="http://schemas.microsoft.com/office/drawing/2010/main" w="12700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53882" dir="2700000" algn="ctr" rotWithShape="0">
                        <a:srgbClr val="D8D8D8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ru-RU" dirty="0"/>
              </a:p>
            </p:txBody>
          </p:sp>
        </p:grpSp>
        <p:sp>
          <p:nvSpPr>
            <p:cNvPr id="34" name="Rectangle 9"/>
            <p:cNvSpPr>
              <a:spLocks noChangeArrowheads="1"/>
            </p:cNvSpPr>
            <p:nvPr/>
          </p:nvSpPr>
          <p:spPr bwMode="auto">
            <a:xfrm>
              <a:off x="7329" y="10658"/>
              <a:ext cx="4889" cy="412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80000"/>
                    </a:srgbClr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53882" dir="2700000" algn="ctr" rotWithShape="0">
                      <a:srgbClr val="D8D8D8"/>
                    </a:outerShdw>
                  </a:effectLst>
                </a14:hiddenEffects>
              </a:ext>
            </a:extLst>
          </p:spPr>
          <p:txBody>
            <a:bodyPr rot="0" vert="horz" wrap="square" lIns="365760" tIns="182880" rIns="182880" bIns="182880" anchor="b" anchorCtr="0" upright="1">
              <a:no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ru-RU" sz="1800" dirty="0">
                  <a:effectLst/>
                  <a:latin typeface="Times New Roman"/>
                  <a:ea typeface="Calibri"/>
                  <a:cs typeface="Times New Roman"/>
                </a:rPr>
                <a:t>     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ru-RU" sz="1800" dirty="0">
                  <a:effectLst/>
                  <a:latin typeface="Times New Roman"/>
                  <a:ea typeface="Times New Roman"/>
                  <a:cs typeface="Times New Roman"/>
                </a:rPr>
                <a:t>     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ru-RU" sz="1100" dirty="0">
                  <a:solidFill>
                    <a:srgbClr val="FFFFFF"/>
                  </a:solidFill>
                  <a:effectLst/>
                  <a:latin typeface="Calibri"/>
                  <a:ea typeface="Times New Roman"/>
                  <a:cs typeface="Times New Roman"/>
                </a:rPr>
                <a:t>     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 dirty="0">
                  <a:effectLst/>
                  <a:latin typeface="Calibri"/>
                  <a:ea typeface="Calibri"/>
                  <a:cs typeface="Times New Roman"/>
                </a:rPr>
                <a:t> </a:t>
              </a:r>
            </a:p>
          </p:txBody>
        </p:sp>
      </p:grpSp>
      <p:pic>
        <p:nvPicPr>
          <p:cNvPr id="2084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724" y="1692207"/>
            <a:ext cx="6536659" cy="3399214"/>
          </a:xfrm>
          <a:prstGeom prst="rect">
            <a:avLst/>
          </a:prstGeom>
          <a:noFill/>
          <a:ln w="127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4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Заголовок 24"/>
          <p:cNvSpPr>
            <a:spLocks noGrp="1"/>
          </p:cNvSpPr>
          <p:nvPr>
            <p:ph type="ctrTitle"/>
          </p:nvPr>
        </p:nvSpPr>
        <p:spPr>
          <a:xfrm>
            <a:off x="763609" y="228600"/>
            <a:ext cx="7992888" cy="161405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КГО «Гимназия»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работа.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Микробы, где их больше?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Заголовок 24"/>
          <p:cNvSpPr txBox="1">
            <a:spLocks/>
          </p:cNvSpPr>
          <p:nvPr/>
        </p:nvSpPr>
        <p:spPr>
          <a:xfrm>
            <a:off x="3563889" y="5091421"/>
            <a:ext cx="5031904" cy="158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200" dirty="0" smtClean="0"/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Руденко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Евгений,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3 «Б»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класса. Руководитель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Дундукова О.В.,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учитель начальных классов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Руденко О.А,  родитель</a:t>
            </a:r>
          </a:p>
          <a:p>
            <a:pPr algn="l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г. Костомукша</a:t>
            </a:r>
          </a:p>
          <a:p>
            <a:pPr algn="l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2020 г.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7997230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5148063" cy="4763729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5085184"/>
            <a:ext cx="9121439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колонии выросли в унитазе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"/>
            <a:ext cx="5148064" cy="47637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082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411" y="3356992"/>
            <a:ext cx="3619866" cy="350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гипотеза - микробы есть на всех предметах, с которыми 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сталкиваемся подтверждается,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больше всего микробов на дверной ручке подъезда - 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подтвердилась!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Унитаз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оказался самым чистым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местом. </a:t>
            </a:r>
            <a:endParaRPr lang="ru-RU" sz="4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265113">
              <a:buNone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Мойте руки!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502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источников информации.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Сайты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Интернете:</a:t>
            </a:r>
          </a:p>
          <a:p>
            <a:pPr lvl="0"/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www.microbot.ru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Иллюстрации: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личного архива Руденко Евгения.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4186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160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60212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колоний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микробов.</a:t>
            </a: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Засеять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чашки Петри микробы с разных сред.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их размножением.</a:t>
            </a:r>
          </a:p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микробы есть на всех предметах, с которыми мы сталкиваемся, но больше всего микробов на дверной ручке подъезда.</a:t>
            </a:r>
          </a:p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редполагаемые микробы.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ручка подъезда, денежная купюра,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мобильный телефон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унитаз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Методы: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источников.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 работа по выращиванию микробов.</a:t>
            </a:r>
          </a:p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1935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опроса детей 4 </a:t>
            </a: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32247617"/>
              </p:ext>
            </p:extLst>
          </p:nvPr>
        </p:nvGraphicFramePr>
        <p:xfrm>
          <a:off x="323528" y="764705"/>
          <a:ext cx="8208912" cy="165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="" xmlns:p14="http://schemas.microsoft.com/office/powerpoint/2010/main" val="1242702926"/>
              </p:ext>
            </p:extLst>
          </p:nvPr>
        </p:nvGraphicFramePr>
        <p:xfrm>
          <a:off x="457200" y="2451100"/>
          <a:ext cx="7931224" cy="195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="" xmlns:p14="http://schemas.microsoft.com/office/powerpoint/2010/main" val="2619066817"/>
              </p:ext>
            </p:extLst>
          </p:nvPr>
        </p:nvGraphicFramePr>
        <p:xfrm>
          <a:off x="611560" y="4581128"/>
          <a:ext cx="7776864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41417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814" y="1600200"/>
            <a:ext cx="6814371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00" y="0"/>
            <a:ext cx="93081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150" y="56790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Каждую чашку Петри и пробирку мы подписали, чтобы не перепутать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44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бактерии чувствовали себя комфортно, для размножения им нужно создать благоприятную среду -  +25-37</a:t>
            </a:r>
            <a:r>
              <a:rPr 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Мы их поместили в термостат на неделю.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8208912" cy="5452188"/>
          </a:xfrm>
        </p:spPr>
      </p:pic>
    </p:spTree>
    <p:extLst>
      <p:ext uri="{BB962C8B-B14F-4D97-AF65-F5344CB8AC3E}">
        <p14:creationId xmlns="" xmlns:p14="http://schemas.microsoft.com/office/powerpoint/2010/main" val="19599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07"/>
            <a:ext cx="9144000" cy="686190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606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неделю в чашках Петри выросли колонии бактерий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7150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994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Микробы мы с мамой рассмотрели под микроскопом.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какие они красивые и интересные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9144000" cy="5232754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40152" y="3717032"/>
            <a:ext cx="3216802" cy="2993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колонии выросли на деньгах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412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27198" y="15187"/>
            <a:ext cx="3216802" cy="2993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колонии выросли на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моём телефоне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734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1872" cy="68580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27198" y="15187"/>
            <a:ext cx="3216802" cy="2993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колонии выросли на дверной ручке подъезда</a:t>
            </a:r>
            <a:endParaRPr lang="ru-RU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05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</TotalTime>
  <Words>244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МБОУ КГО «Гимназия» Исследовательская работа. Микробы, где их больше?  </vt:lpstr>
      <vt:lpstr>Слайд 2</vt:lpstr>
      <vt:lpstr> Результаты опроса детей 4 класса  </vt:lpstr>
      <vt:lpstr>Каждую чашку Петри и пробирку мы подписали, чтобы не перепутать.</vt:lpstr>
      <vt:lpstr>Для того чтобы бактерии чувствовали себя комфортно, для размножения им нужно создать благоприятную среду -  +25-37оС. Мы их поместили в термостат на неделю.</vt:lpstr>
      <vt:lpstr>Через неделю в чашках Петри выросли колонии бактерий!</vt:lpstr>
      <vt:lpstr>Микробы мы с мамой рассмотрели под микроскопом. Посмотрите, какие они красивые и интересные!</vt:lpstr>
      <vt:lpstr>Слайд 8</vt:lpstr>
      <vt:lpstr>Слайд 9</vt:lpstr>
      <vt:lpstr>Слайд 10</vt:lpstr>
      <vt:lpstr>Вывод.</vt:lpstr>
      <vt:lpstr>Список источников информации.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на тему: «Безопасно ли вокруг?»</dc:title>
  <dc:creator>Ксюнечка</dc:creator>
  <cp:lastModifiedBy>nec.stepanov</cp:lastModifiedBy>
  <cp:revision>50</cp:revision>
  <dcterms:created xsi:type="dcterms:W3CDTF">2018-09-17T18:53:29Z</dcterms:created>
  <dcterms:modified xsi:type="dcterms:W3CDTF">2020-03-03T11:29:05Z</dcterms:modified>
</cp:coreProperties>
</file>