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0080625" cy="5670550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102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357156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6639120" y="132660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50400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357156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6639120" y="3044520"/>
            <a:ext cx="2921040" cy="1568520"/>
          </a:xfrm>
          <a:prstGeom prst="rect">
            <a:avLst/>
          </a:prstGeom>
        </p:spPr>
        <p:txBody>
          <a:bodyPr lIns="0" tIns="0" rIns="0" bIns="0">
            <a:normAutofit fontScale="56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226080"/>
            <a:ext cx="9072000" cy="4388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304452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200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326600"/>
            <a:ext cx="442692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3044520"/>
            <a:ext cx="9072000" cy="156852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4992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ru-RU" sz="18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8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8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2000" cy="946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2000" cy="32886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" TargetMode="External"/><Relationship Id="rId7" Type="http://schemas.openxmlformats.org/officeDocument/2006/relationships/hyperlink" Target="https://hh.ru/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s://www.ucheba.ru/" TargetMode="External"/><Relationship Id="rId5" Type="http://schemas.openxmlformats.org/officeDocument/2006/relationships/hyperlink" Target="https://www.google.com/" TargetMode="External"/><Relationship Id="rId4" Type="http://schemas.openxmlformats.org/officeDocument/2006/relationships/hyperlink" Target="https://www.kp.ru/putevoditel/obrazovanie/veterinar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6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CustomShape 1"/>
          <p:cNvSpPr/>
          <p:nvPr/>
        </p:nvSpPr>
        <p:spPr>
          <a:xfrm>
            <a:off x="2286000" y="274320"/>
            <a:ext cx="5577120" cy="342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1" i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МБОУ КГО “ГИМНАЗИЯ”</a:t>
            </a:r>
            <a:endParaRPr lang="ru-RU" sz="1800" b="0" strike="noStrike" spc="-1">
              <a:latin typeface="Arial"/>
            </a:endParaRPr>
          </a:p>
        </p:txBody>
      </p:sp>
      <p:sp>
        <p:nvSpPr>
          <p:cNvPr id="77" name="CustomShape 2"/>
          <p:cNvSpPr/>
          <p:nvPr/>
        </p:nvSpPr>
        <p:spPr>
          <a:xfrm>
            <a:off x="997527" y="731520"/>
            <a:ext cx="6865593" cy="6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Исследовательский проект</a:t>
            </a:r>
            <a:endParaRPr lang="ru-RU" sz="4000" b="0" strike="noStrike" spc="-1" dirty="0">
              <a:latin typeface="Arial"/>
            </a:endParaRPr>
          </a:p>
        </p:txBody>
      </p:sp>
      <p:sp>
        <p:nvSpPr>
          <p:cNvPr id="78" name="CustomShape 3"/>
          <p:cNvSpPr/>
          <p:nvPr/>
        </p:nvSpPr>
        <p:spPr>
          <a:xfrm>
            <a:off x="2103120" y="1267560"/>
            <a:ext cx="5942880" cy="2846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1" i="1" strike="noStrike" spc="-1" dirty="0" smtClean="0">
                <a:solidFill>
                  <a:srgbClr val="000084"/>
                </a:solidFill>
                <a:latin typeface="Times New Roman"/>
                <a:ea typeface="DejaVu Sans"/>
              </a:rPr>
              <a:t>Спасая </a:t>
            </a:r>
            <a:r>
              <a:rPr lang="ru-RU" sz="4000" b="1" i="1" strike="noStrike" spc="-1" dirty="0">
                <a:solidFill>
                  <a:srgbClr val="000084"/>
                </a:solidFill>
                <a:latin typeface="Times New Roman"/>
                <a:ea typeface="DejaVu Sans"/>
              </a:rPr>
              <a:t>животных…</a:t>
            </a:r>
            <a:endParaRPr lang="ru-RU" sz="4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4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1" i="1" strike="noStrike" spc="-1" dirty="0" smtClean="0">
                <a:solidFill>
                  <a:srgbClr val="000084"/>
                </a:solidFill>
                <a:latin typeface="Times New Roman"/>
                <a:ea typeface="DejaVu Sans"/>
              </a:rPr>
              <a:t>Профессия   ветеринар </a:t>
            </a:r>
            <a:endParaRPr lang="ru-RU" sz="4000" b="0" strike="noStrike" spc="-1" dirty="0">
              <a:latin typeface="Arial"/>
            </a:endParaRPr>
          </a:p>
        </p:txBody>
      </p:sp>
      <p:sp>
        <p:nvSpPr>
          <p:cNvPr id="79" name="CustomShape 4"/>
          <p:cNvSpPr/>
          <p:nvPr/>
        </p:nvSpPr>
        <p:spPr>
          <a:xfrm>
            <a:off x="3852488" y="3338022"/>
            <a:ext cx="5851440" cy="1096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lvl="0" algn="ctr"/>
            <a:r>
              <a:rPr lang="ru-RU" sz="2600" b="1" i="1" spc="-1" dirty="0">
                <a:solidFill>
                  <a:srgbClr val="000000"/>
                </a:solidFill>
                <a:latin typeface="Times New Roman"/>
              </a:rPr>
              <a:t>Автор: </a:t>
            </a:r>
            <a:r>
              <a:rPr lang="ru-RU" sz="2600" b="1" i="1" spc="-1" dirty="0" err="1">
                <a:solidFill>
                  <a:srgbClr val="000000"/>
                </a:solidFill>
                <a:latin typeface="Times New Roman"/>
              </a:rPr>
              <a:t>Рядовикова</a:t>
            </a:r>
            <a:r>
              <a:rPr lang="ru-RU" sz="2600" b="1" i="1" spc="-1" dirty="0">
                <a:solidFill>
                  <a:srgbClr val="000000"/>
                </a:solidFill>
                <a:latin typeface="Times New Roman"/>
              </a:rPr>
              <a:t> Анна</a:t>
            </a:r>
            <a:endParaRPr lang="ru-RU" sz="2600" spc="-1" dirty="0">
              <a:solidFill>
                <a:prstClr val="black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ru-RU" sz="2600" b="1" i="1" spc="-1" dirty="0" smtClean="0">
                <a:solidFill>
                  <a:srgbClr val="000000"/>
                </a:solidFill>
                <a:latin typeface="Times New Roman"/>
              </a:rPr>
              <a:t>Ученица 4«В</a:t>
            </a:r>
            <a:r>
              <a:rPr lang="ru-RU" sz="2600" b="1" i="1" spc="-1" dirty="0">
                <a:solidFill>
                  <a:srgbClr val="000000"/>
                </a:solidFill>
                <a:latin typeface="Times New Roman"/>
              </a:rPr>
              <a:t>» </a:t>
            </a:r>
            <a:r>
              <a:rPr lang="ru-RU" sz="2600" b="1" i="1" spc="-1" dirty="0" smtClean="0">
                <a:solidFill>
                  <a:srgbClr val="000000"/>
                </a:solidFill>
                <a:latin typeface="Times New Roman"/>
              </a:rPr>
              <a:t>класса</a:t>
            </a:r>
            <a:endParaRPr lang="ru-RU" sz="2600" b="1" i="1" spc="-1" dirty="0">
              <a:solidFill>
                <a:srgbClr val="000000"/>
              </a:solidFill>
              <a:latin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2600" b="1" i="1" spc="-1" dirty="0">
                <a:solidFill>
                  <a:srgbClr val="000000"/>
                </a:solidFill>
                <a:latin typeface="Times New Roman"/>
              </a:rPr>
              <a:t>Руководитель: Лосева И.В.,</a:t>
            </a:r>
          </a:p>
          <a:p>
            <a:pPr algn="ctr">
              <a:lnSpc>
                <a:spcPct val="100000"/>
              </a:lnSpc>
            </a:pPr>
            <a:r>
              <a:rPr lang="ru-RU" sz="2600" b="1" i="1" spc="-1" dirty="0">
                <a:solidFill>
                  <a:srgbClr val="000000"/>
                </a:solidFill>
                <a:latin typeface="Times New Roman"/>
              </a:rPr>
              <a:t>учитель начальных классов</a:t>
            </a:r>
          </a:p>
          <a:p>
            <a:pPr algn="ctr">
              <a:lnSpc>
                <a:spcPct val="100000"/>
              </a:lnSpc>
            </a:pPr>
            <a:r>
              <a:rPr lang="ru-RU" sz="2600" b="1" i="1" spc="-1" dirty="0" err="1" smtClean="0">
                <a:solidFill>
                  <a:srgbClr val="000000"/>
                </a:solidFill>
                <a:latin typeface="Times New Roman"/>
              </a:rPr>
              <a:t>Рядовикова</a:t>
            </a:r>
            <a:r>
              <a:rPr lang="ru-RU" sz="2600" b="1" i="1" spc="-1" dirty="0" smtClean="0">
                <a:solidFill>
                  <a:srgbClr val="000000"/>
                </a:solidFill>
                <a:latin typeface="Times New Roman"/>
              </a:rPr>
              <a:t> М.Н, родитель</a:t>
            </a:r>
            <a:endParaRPr lang="ru-RU" sz="2600" b="1" i="1" spc="-1" dirty="0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5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CustomShape 1"/>
          <p:cNvSpPr/>
          <p:nvPr/>
        </p:nvSpPr>
        <p:spPr>
          <a:xfrm>
            <a:off x="182880" y="900000"/>
            <a:ext cx="9600480" cy="46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000" b="1" strike="noStrike" spc="-1" dirty="0" err="1" smtClean="0">
                <a:solidFill>
                  <a:srgbClr val="000000"/>
                </a:solidFill>
                <a:latin typeface="Times New Roman"/>
                <a:ea typeface="DejaVu Sans"/>
              </a:rPr>
              <a:t>Костомукшская</a:t>
            </a:r>
            <a:r>
              <a:rPr lang="ru-RU" sz="30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ветеринарная станция ул</a:t>
            </a:r>
            <a:r>
              <a:rPr lang="ru-RU" sz="30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. Мира д. </a:t>
            </a:r>
            <a:r>
              <a:rPr lang="ru-RU" sz="30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10 </a:t>
            </a:r>
            <a:endParaRPr lang="ru-RU" sz="3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0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Ветеринарный врач Жукова Виктория Викторовна </a:t>
            </a:r>
          </a:p>
          <a:p>
            <a:pPr>
              <a:lnSpc>
                <a:spcPct val="100000"/>
              </a:lnSpc>
            </a:pPr>
            <a:endParaRPr lang="ru-RU" sz="3000" b="1" spc="-1" dirty="0">
              <a:solidFill>
                <a:srgbClr val="000000"/>
              </a:solidFill>
              <a:latin typeface="Times New Roman"/>
              <a:ea typeface="DejaVu Sans"/>
            </a:endParaRPr>
          </a:p>
          <a:p>
            <a:pPr>
              <a:lnSpc>
                <a:spcPct val="100000"/>
              </a:lnSpc>
            </a:pPr>
            <a:r>
              <a:rPr lang="ru-RU" sz="30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Н</a:t>
            </a:r>
            <a:r>
              <a:rPr lang="ru-RU" sz="30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а станции есть 3 отделения: </a:t>
            </a:r>
          </a:p>
          <a:p>
            <a:pPr>
              <a:lnSpc>
                <a:spcPct val="100000"/>
              </a:lnSpc>
            </a:pPr>
            <a:r>
              <a:rPr lang="ru-RU" sz="30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- приемное отделение </a:t>
            </a:r>
          </a:p>
          <a:p>
            <a:pPr>
              <a:lnSpc>
                <a:spcPct val="100000"/>
              </a:lnSpc>
            </a:pPr>
            <a:r>
              <a:rPr lang="ru-RU" sz="30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- о</a:t>
            </a:r>
            <a:r>
              <a:rPr lang="ru-RU" sz="30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перационная</a:t>
            </a:r>
          </a:p>
          <a:p>
            <a:pPr>
              <a:lnSpc>
                <a:spcPct val="100000"/>
              </a:lnSpc>
            </a:pPr>
            <a:r>
              <a:rPr lang="ru-RU" sz="30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- кабинет </a:t>
            </a:r>
            <a:r>
              <a:rPr lang="ru-RU" sz="30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ветеринарно-санитарной </a:t>
            </a:r>
            <a:r>
              <a:rPr lang="ru-RU" sz="30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экспертизы</a:t>
            </a:r>
            <a:endParaRPr lang="ru-RU" sz="3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   </a:t>
            </a:r>
            <a:endParaRPr lang="ru-RU" sz="3200" b="0" strike="noStrike" spc="-1" dirty="0">
              <a:latin typeface="Arial"/>
            </a:endParaRPr>
          </a:p>
        </p:txBody>
      </p:sp>
      <p:sp>
        <p:nvSpPr>
          <p:cNvPr id="96" name="CustomShape 2"/>
          <p:cNvSpPr/>
          <p:nvPr/>
        </p:nvSpPr>
        <p:spPr>
          <a:xfrm>
            <a:off x="2926080" y="261720"/>
            <a:ext cx="4296960" cy="6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000" b="1" i="1" spc="-1" dirty="0" smtClean="0">
                <a:solidFill>
                  <a:srgbClr val="F10D0C"/>
                </a:solidFill>
                <a:latin typeface="Times New Roman"/>
                <a:ea typeface="DejaVu Sans"/>
              </a:rPr>
              <a:t>ЭКСКУРСИЯ</a:t>
            </a:r>
            <a:endParaRPr lang="ru-RU" sz="4000" b="0" strike="noStrike" spc="-1" dirty="0">
              <a:latin typeface="Arial"/>
            </a:endParaRPr>
          </a:p>
        </p:txBody>
      </p:sp>
      <p:sp>
        <p:nvSpPr>
          <p:cNvPr id="97" name="CustomShape 3"/>
          <p:cNvSpPr/>
          <p:nvPr/>
        </p:nvSpPr>
        <p:spPr>
          <a:xfrm>
            <a:off x="6056640" y="5017320"/>
            <a:ext cx="4022640" cy="6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i="1" strike="noStrike" spc="-1">
                <a:solidFill>
                  <a:srgbClr val="F10D0C"/>
                </a:solidFill>
                <a:latin typeface="Segoe Script"/>
                <a:ea typeface="DejaVu Sans"/>
              </a:rPr>
              <a:t>Теплый прием….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4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CustomShape 1"/>
          <p:cNvSpPr/>
          <p:nvPr/>
        </p:nvSpPr>
        <p:spPr>
          <a:xfrm>
            <a:off x="182880" y="731520"/>
            <a:ext cx="6765840" cy="429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3200" b="1" strike="noStrike" spc="-1" dirty="0">
                <a:solidFill>
                  <a:srgbClr val="FF0000"/>
                </a:solidFill>
                <a:latin typeface="Times New Roman"/>
                <a:ea typeface="DejaVu Sans"/>
              </a:rPr>
              <a:t>В приемном отделении </a:t>
            </a: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осматривают животных, берут анализы, ставят уколы, вакцинируют, проводят мелкие операции, делают УЗИ, готовят к сложным операциям (моют и бреют животных). Тут же хранятся лекарства и всё необходимое.  </a:t>
            </a:r>
            <a:endParaRPr lang="ru-RU" sz="3200" b="0" strike="noStrike" spc="-1" dirty="0">
              <a:latin typeface="Arial"/>
            </a:endParaRPr>
          </a:p>
        </p:txBody>
      </p:sp>
      <p:pic>
        <p:nvPicPr>
          <p:cNvPr id="99" name="Рисунок 98"/>
          <p:cNvPicPr/>
          <p:nvPr/>
        </p:nvPicPr>
        <p:blipFill>
          <a:blip r:embed="rId3"/>
          <a:stretch/>
        </p:blipFill>
        <p:spPr>
          <a:xfrm>
            <a:off x="7223760" y="91440"/>
            <a:ext cx="2742480" cy="549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4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CustomShape 1"/>
          <p:cNvSpPr/>
          <p:nvPr/>
        </p:nvSpPr>
        <p:spPr>
          <a:xfrm>
            <a:off x="277091" y="339480"/>
            <a:ext cx="6714835" cy="532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3200" b="1" strike="noStrike" spc="-1" dirty="0">
                <a:solidFill>
                  <a:srgbClr val="FF0000"/>
                </a:solidFill>
                <a:latin typeface="Times New Roman"/>
                <a:ea typeface="DejaVu Sans"/>
              </a:rPr>
              <a:t>В операционной </a:t>
            </a: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делают сложные операции. Тут же находится аппарат, который делает анализ крови.</a:t>
            </a:r>
            <a:endParaRPr lang="ru-RU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FF0000"/>
                </a:solidFill>
                <a:latin typeface="Times New Roman"/>
                <a:ea typeface="DejaVu Sans"/>
              </a:rPr>
              <a:t>В кабинете ветеринарно-санитарной экспертизы </a:t>
            </a: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делают экспертизу мяса диких животных на наличие паразитов. В основном этой услугой </a:t>
            </a:r>
            <a:r>
              <a:rPr lang="ru-RU" sz="32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пользуются охотники</a:t>
            </a: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.</a:t>
            </a:r>
            <a:endParaRPr lang="ru-RU" sz="32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lang="ru-RU" sz="3200" b="0" strike="noStrike" spc="-1" dirty="0">
              <a:latin typeface="Arial"/>
            </a:endParaRPr>
          </a:p>
        </p:txBody>
      </p:sp>
      <p:pic>
        <p:nvPicPr>
          <p:cNvPr id="101" name="Рисунок 100"/>
          <p:cNvPicPr/>
          <p:nvPr/>
        </p:nvPicPr>
        <p:blipFill>
          <a:blip r:embed="rId3"/>
          <a:stretch/>
        </p:blipFill>
        <p:spPr>
          <a:xfrm>
            <a:off x="7132320" y="91440"/>
            <a:ext cx="2833920" cy="5303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4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CustomShape 1"/>
          <p:cNvSpPr/>
          <p:nvPr/>
        </p:nvSpPr>
        <p:spPr>
          <a:xfrm>
            <a:off x="338051" y="819770"/>
            <a:ext cx="6491520" cy="5329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103" name="CustomShape 2"/>
          <p:cNvSpPr/>
          <p:nvPr/>
        </p:nvSpPr>
        <p:spPr>
          <a:xfrm>
            <a:off x="174567" y="1012306"/>
            <a:ext cx="7314480" cy="371671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strike="noStrike" spc="-1" dirty="0" smtClean="0">
                <a:solidFill>
                  <a:srgbClr val="000000"/>
                </a:solidFill>
                <a:latin typeface="Times New Roman"/>
                <a:ea typeface="Microsoft YaHei"/>
              </a:rPr>
              <a:t>- </a:t>
            </a:r>
            <a:r>
              <a:rPr lang="ru-RU" sz="28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Виктория Викторовна, почему Вы выбрали </a:t>
            </a: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эту профессию и на сколько она </a:t>
            </a:r>
            <a:r>
              <a:rPr lang="ru-RU" sz="28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сложная</a:t>
            </a:r>
            <a:r>
              <a:rPr lang="ru-RU" sz="2800" b="1" spc="-1" dirty="0">
                <a:solidFill>
                  <a:srgbClr val="000000"/>
                </a:solidFill>
                <a:latin typeface="Times New Roman"/>
                <a:ea typeface="DejaVu Sans"/>
              </a:rPr>
              <a:t>?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28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- Профессию я </a:t>
            </a: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выбрала </a:t>
            </a:r>
            <a:r>
              <a:rPr lang="ru-RU" sz="28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потому, </a:t>
            </a: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что очень </a:t>
            </a:r>
            <a:r>
              <a:rPr lang="ru-RU" sz="28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люблю животных. </a:t>
            </a:r>
            <a:r>
              <a:rPr lang="ru-RU" sz="2800" b="1" spc="-1" dirty="0">
                <a:solidFill>
                  <a:srgbClr val="000000"/>
                </a:solidFill>
                <a:latin typeface="Times New Roman"/>
                <a:ea typeface="DejaVu Sans"/>
              </a:rPr>
              <a:t>П</a:t>
            </a:r>
            <a:r>
              <a:rPr lang="ru-RU" sz="28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рофессия </a:t>
            </a: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сложная, потому что животные не могут </a:t>
            </a:r>
            <a:r>
              <a:rPr lang="ru-RU" sz="28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сказать, </a:t>
            </a: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что у них </a:t>
            </a:r>
            <a:r>
              <a:rPr lang="ru-RU" sz="28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болит. Во время осмотра могут </a:t>
            </a: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укусить или поцарапать. 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r>
              <a:rPr lang="ru-RU" sz="32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endParaRPr lang="ru-RU" sz="3200" b="0" strike="noStrike" spc="-1" dirty="0">
              <a:latin typeface="Arial"/>
            </a:endParaRPr>
          </a:p>
        </p:txBody>
      </p:sp>
      <p:pic>
        <p:nvPicPr>
          <p:cNvPr id="104" name="Рисунок 103"/>
          <p:cNvPicPr/>
          <p:nvPr/>
        </p:nvPicPr>
        <p:blipFill>
          <a:blip r:embed="rId3"/>
          <a:stretch/>
        </p:blipFill>
        <p:spPr>
          <a:xfrm>
            <a:off x="7589520" y="365760"/>
            <a:ext cx="2207160" cy="4908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1801091" y="288051"/>
            <a:ext cx="46181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000" b="1" i="1" spc="-1" dirty="0" smtClean="0">
                <a:solidFill>
                  <a:srgbClr val="F10D0C"/>
                </a:solidFill>
                <a:latin typeface="Times New Roman"/>
              </a:rPr>
              <a:t>ИНТЕРВЬЮ</a:t>
            </a:r>
            <a:endParaRPr lang="ru-RU" sz="4000" spc="-1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54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CustomShape 1"/>
          <p:cNvSpPr/>
          <p:nvPr/>
        </p:nvSpPr>
        <p:spPr>
          <a:xfrm>
            <a:off x="274320" y="1005840"/>
            <a:ext cx="8686080" cy="2559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106" name="CustomShape 2"/>
          <p:cNvSpPr/>
          <p:nvPr/>
        </p:nvSpPr>
        <p:spPr>
          <a:xfrm>
            <a:off x="6858000" y="5266440"/>
            <a:ext cx="3474000" cy="493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i="1" strike="noStrike" spc="-1">
                <a:solidFill>
                  <a:srgbClr val="F10D0C"/>
                </a:solidFill>
                <a:latin typeface="Segoe Script"/>
                <a:ea typeface="DejaVu Sans"/>
              </a:rPr>
              <a:t>Быть или не быть...</a:t>
            </a:r>
            <a:endParaRPr lang="ru-RU" sz="2000" b="0" strike="noStrike" spc="-1">
              <a:latin typeface="Arial"/>
            </a:endParaRPr>
          </a:p>
        </p:txBody>
      </p:sp>
      <p:graphicFrame>
        <p:nvGraphicFramePr>
          <p:cNvPr id="107" name="Table 3"/>
          <p:cNvGraphicFramePr/>
          <p:nvPr/>
        </p:nvGraphicFramePr>
        <p:xfrm>
          <a:off x="553680" y="772560"/>
          <a:ext cx="9067680" cy="4539240"/>
        </p:xfrm>
        <a:graphic>
          <a:graphicData uri="http://schemas.openxmlformats.org/drawingml/2006/table">
            <a:tbl>
              <a:tblPr/>
              <a:tblGrid>
                <a:gridCol w="4493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574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latin typeface="Times New Roman"/>
                          <a:ea typeface="Microsoft YaHei"/>
                        </a:rPr>
                        <a:t>Плюсы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14400">
                      <a:solidFill>
                        <a:srgbClr val="000000"/>
                      </a:solidFill>
                    </a:lnL>
                    <a:lnR w="14400">
                      <a:solidFill>
                        <a:srgbClr val="000000"/>
                      </a:solidFill>
                    </a:lnR>
                    <a:lnT w="14400">
                      <a:solidFill>
                        <a:srgbClr val="000000"/>
                      </a:solidFill>
                    </a:lnT>
                    <a:lnB w="144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latin typeface="Times New Roman"/>
                          <a:ea typeface="Microsoft YaHei"/>
                        </a:rPr>
                        <a:t>Минусы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14400">
                      <a:solidFill>
                        <a:srgbClr val="000000"/>
                      </a:solidFill>
                    </a:lnL>
                    <a:lnR w="14400">
                      <a:solidFill>
                        <a:srgbClr val="000000"/>
                      </a:solidFill>
                    </a:lnR>
                    <a:lnT w="14400">
                      <a:solidFill>
                        <a:srgbClr val="000000"/>
                      </a:solidFill>
                    </a:lnT>
                    <a:lnB w="1440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latin typeface="Times New Roman"/>
                          <a:ea typeface="Microsoft YaHei"/>
                        </a:rPr>
                        <a:t>Любовь к животным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14400">
                      <a:solidFill>
                        <a:srgbClr val="000000"/>
                      </a:solidFill>
                    </a:lnL>
                    <a:lnR w="14400">
                      <a:solidFill>
                        <a:srgbClr val="000000"/>
                      </a:solidFill>
                    </a:lnR>
                    <a:lnT w="14400">
                      <a:solidFill>
                        <a:srgbClr val="000000"/>
                      </a:solidFill>
                    </a:lnT>
                    <a:lnB w="144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latin typeface="Times New Roman"/>
                          <a:ea typeface="Microsoft YaHei"/>
                        </a:rPr>
                        <a:t> Практически полное отсутствие карьерного роста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14400">
                      <a:solidFill>
                        <a:srgbClr val="000000"/>
                      </a:solidFill>
                    </a:lnL>
                    <a:lnR w="14400">
                      <a:solidFill>
                        <a:srgbClr val="000000"/>
                      </a:solidFill>
                    </a:lnR>
                    <a:lnT w="14400">
                      <a:solidFill>
                        <a:srgbClr val="000000"/>
                      </a:solidFill>
                    </a:lnT>
                    <a:lnB w="1440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latin typeface="Times New Roman"/>
                          <a:ea typeface="Microsoft YaHei"/>
                        </a:rPr>
                        <a:t>Профессия пользуется спросом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14400">
                      <a:solidFill>
                        <a:srgbClr val="000000"/>
                      </a:solidFill>
                    </a:lnL>
                    <a:lnR w="14400">
                      <a:solidFill>
                        <a:srgbClr val="000000"/>
                      </a:solidFill>
                    </a:lnR>
                    <a:lnT w="14400">
                      <a:solidFill>
                        <a:srgbClr val="000000"/>
                      </a:solidFill>
                    </a:lnT>
                    <a:lnB w="144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latin typeface="Times New Roman"/>
                          <a:ea typeface="Microsoft YaHei"/>
                        </a:rPr>
                        <a:t>Нужно знать специфику лечения каждого типа животных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14400">
                      <a:solidFill>
                        <a:srgbClr val="000000"/>
                      </a:solidFill>
                    </a:lnL>
                    <a:lnR w="14400">
                      <a:solidFill>
                        <a:srgbClr val="000000"/>
                      </a:solidFill>
                    </a:lnR>
                    <a:lnT w="14400">
                      <a:solidFill>
                        <a:srgbClr val="000000"/>
                      </a:solidFill>
                    </a:lnT>
                    <a:lnB w="1440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1964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latin typeface="Times New Roman"/>
                          <a:ea typeface="Microsoft YaHei"/>
                        </a:rPr>
                        <a:t>Хорошая зарплата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14400">
                      <a:solidFill>
                        <a:srgbClr val="000000"/>
                      </a:solidFill>
                    </a:lnL>
                    <a:lnR w="14400">
                      <a:solidFill>
                        <a:srgbClr val="000000"/>
                      </a:solidFill>
                    </a:lnR>
                    <a:lnT w="14400">
                      <a:solidFill>
                        <a:srgbClr val="000000"/>
                      </a:solidFill>
                    </a:lnT>
                    <a:lnB w="144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latin typeface="Times New Roman"/>
                          <a:ea typeface="Microsoft YaHei"/>
                        </a:rPr>
                        <a:t>Постоянно изучать лекарства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14400">
                      <a:solidFill>
                        <a:srgbClr val="000000"/>
                      </a:solidFill>
                    </a:lnL>
                    <a:lnR w="14400">
                      <a:solidFill>
                        <a:srgbClr val="000000"/>
                      </a:solidFill>
                    </a:lnR>
                    <a:lnT w="14400">
                      <a:solidFill>
                        <a:srgbClr val="000000"/>
                      </a:solidFill>
                    </a:lnT>
                    <a:lnB w="1440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108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latin typeface="Times New Roman"/>
                          <a:ea typeface="Microsoft YaHei"/>
                        </a:rPr>
                        <a:t>Отсутствие конкуренции в данной области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14400">
                      <a:solidFill>
                        <a:srgbClr val="000000"/>
                      </a:solidFill>
                    </a:lnL>
                    <a:lnR w="14400">
                      <a:solidFill>
                        <a:srgbClr val="000000"/>
                      </a:solidFill>
                    </a:lnR>
                    <a:lnT w="14400">
                      <a:solidFill>
                        <a:srgbClr val="000000"/>
                      </a:solidFill>
                    </a:lnT>
                    <a:lnB w="144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latin typeface="Times New Roman"/>
                          <a:ea typeface="Microsoft YaHei"/>
                        </a:rPr>
                        <a:t>Животные не могу объяснить, что у них болит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14400">
                      <a:solidFill>
                        <a:srgbClr val="000000"/>
                      </a:solidFill>
                    </a:lnL>
                    <a:lnR w="14400">
                      <a:solidFill>
                        <a:srgbClr val="000000"/>
                      </a:solidFill>
                    </a:lnR>
                    <a:lnT w="14400">
                      <a:solidFill>
                        <a:srgbClr val="000000"/>
                      </a:solidFill>
                    </a:lnT>
                    <a:lnB w="1440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396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90000" marR="90000">
                    <a:lnL w="14400">
                      <a:solidFill>
                        <a:srgbClr val="000000"/>
                      </a:solidFill>
                    </a:lnL>
                    <a:lnR w="14400">
                      <a:solidFill>
                        <a:srgbClr val="000000"/>
                      </a:solidFill>
                    </a:lnR>
                    <a:lnT w="14400">
                      <a:solidFill>
                        <a:srgbClr val="000000"/>
                      </a:solidFill>
                    </a:lnT>
                    <a:lnB w="1440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800" b="1" strike="noStrike" spc="-1">
                          <a:latin typeface="Times New Roman"/>
                        </a:rPr>
                        <a:t>Наличие стойкости духа, хладнокровия, отсутствия брезгливости</a:t>
                      </a:r>
                      <a:endParaRPr lang="ru-RU" sz="1800" b="0" strike="noStrike" spc="-1">
                        <a:latin typeface="Arial"/>
                      </a:endParaRPr>
                    </a:p>
                  </a:txBody>
                  <a:tcPr marL="90000" marR="90000">
                    <a:lnL w="14400">
                      <a:solidFill>
                        <a:srgbClr val="000000"/>
                      </a:solidFill>
                    </a:lnL>
                    <a:lnR w="14400">
                      <a:solidFill>
                        <a:srgbClr val="000000"/>
                      </a:solidFill>
                    </a:lnR>
                    <a:lnT w="14400">
                      <a:solidFill>
                        <a:srgbClr val="000000"/>
                      </a:solidFill>
                    </a:lnT>
                    <a:lnB w="1440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8" name="CustomShape 4"/>
          <p:cNvSpPr/>
          <p:nvPr/>
        </p:nvSpPr>
        <p:spPr>
          <a:xfrm>
            <a:off x="2651760" y="91440"/>
            <a:ext cx="5485680" cy="6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000" b="1" i="1" strike="noStrike" spc="-1">
                <a:solidFill>
                  <a:srgbClr val="F10D0C"/>
                </a:solidFill>
                <a:latin typeface="Times New Roman"/>
                <a:ea typeface="DejaVu Sans"/>
              </a:rPr>
              <a:t>ПЛЮСЫ и МИНУСЫ</a:t>
            </a:r>
            <a:endParaRPr lang="ru-RU" sz="4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35000"/>
          </a:blip>
          <a:tile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CustomShape 1"/>
          <p:cNvSpPr/>
          <p:nvPr/>
        </p:nvSpPr>
        <p:spPr>
          <a:xfrm>
            <a:off x="91440" y="1005840"/>
            <a:ext cx="6491520" cy="459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0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     </a:t>
            </a:r>
            <a:r>
              <a:rPr lang="ru-RU" sz="28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Профессия </a:t>
            </a: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ветеринара – это профессия, которую выбирают не по показателям престижности, карьерного опыта и высоких доходов в будущем, а это профессия, которую выбирают по душе. </a:t>
            </a:r>
            <a:endParaRPr lang="ru-RU" sz="2800" b="1" strike="noStrike" spc="-1" dirty="0" smtClean="0">
              <a:solidFill>
                <a:srgbClr val="000000"/>
              </a:solidFill>
              <a:latin typeface="Times New Roman"/>
              <a:ea typeface="DejaVu Sans"/>
            </a:endParaRPr>
          </a:p>
          <a:p>
            <a:pPr>
              <a:lnSpc>
                <a:spcPct val="100000"/>
              </a:lnSpc>
            </a:pPr>
            <a:r>
              <a:rPr lang="ru-RU" sz="28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      Любовь </a:t>
            </a: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к животным, желанием им помочь на безвозмездной основе – это главное качество ветеринара, которое является ведущим при выборе данной профессии.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0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СПАСИБО </a:t>
            </a:r>
            <a:r>
              <a:rPr lang="ru-RU" sz="20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ЗА ВНИМАНИЕ!</a:t>
            </a:r>
            <a:endParaRPr lang="ru-RU" sz="20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000" b="0" strike="noStrike" spc="-1" dirty="0">
              <a:latin typeface="Arial"/>
            </a:endParaRPr>
          </a:p>
        </p:txBody>
      </p:sp>
      <p:sp>
        <p:nvSpPr>
          <p:cNvPr id="110" name="CustomShape 2"/>
          <p:cNvSpPr/>
          <p:nvPr/>
        </p:nvSpPr>
        <p:spPr>
          <a:xfrm>
            <a:off x="384952" y="182676"/>
            <a:ext cx="7954560" cy="121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 dirty="0">
                <a:solidFill>
                  <a:srgbClr val="F10D0C"/>
                </a:solidFill>
                <a:latin typeface="Times New Roman"/>
                <a:ea typeface="DejaVu Sans"/>
              </a:rPr>
              <a:t>ЗАКЛЮЧЕНИЕ</a:t>
            </a:r>
            <a:endParaRPr lang="ru-RU" sz="4000" b="0" strike="noStrike" spc="-1" dirty="0">
              <a:latin typeface="Arial"/>
            </a:endParaRPr>
          </a:p>
        </p:txBody>
      </p:sp>
      <p:pic>
        <p:nvPicPr>
          <p:cNvPr id="111" name="Рисунок 110"/>
          <p:cNvPicPr/>
          <p:nvPr/>
        </p:nvPicPr>
        <p:blipFill>
          <a:blip r:embed="rId3"/>
          <a:stretch/>
        </p:blipFill>
        <p:spPr>
          <a:xfrm>
            <a:off x="6842298" y="1089891"/>
            <a:ext cx="2994429" cy="4299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35000"/>
          </a:blip>
          <a:tile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CustomShape 1"/>
          <p:cNvSpPr/>
          <p:nvPr/>
        </p:nvSpPr>
        <p:spPr>
          <a:xfrm>
            <a:off x="91440" y="183600"/>
            <a:ext cx="9874800" cy="730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>
                <a:solidFill>
                  <a:srgbClr val="F10D0C"/>
                </a:solidFill>
                <a:latin typeface="Times New Roman"/>
                <a:ea typeface="DejaVu Sans"/>
              </a:rPr>
              <a:t>ИСТОЧНИКИ ИНФОРМАЦИИ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113" name="CustomShape 2"/>
          <p:cNvSpPr/>
          <p:nvPr/>
        </p:nvSpPr>
        <p:spPr>
          <a:xfrm>
            <a:off x="274320" y="822960"/>
            <a:ext cx="9600480" cy="4670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216000" indent="-215280">
              <a:lnSpc>
                <a:spcPct val="100000"/>
              </a:lnSpc>
              <a:buClr>
                <a:srgbClr val="000000"/>
              </a:buClr>
              <a:buFont typeface="StarSymbol"/>
              <a:buAutoNum type="arabicParenR"/>
            </a:pPr>
            <a:r>
              <a:rPr lang="ru-RU" sz="2800" b="1" u="sng" strike="noStrike" spc="-1">
                <a:solidFill>
                  <a:srgbClr val="0000FF"/>
                </a:solidFill>
                <a:uFillTx/>
                <a:latin typeface="Times New Roman"/>
                <a:ea typeface="DejaVu Sans"/>
                <a:hlinkClick r:id="rId3"/>
              </a:rPr>
              <a:t>https://ru.wikipedia.org/wiki/</a:t>
            </a:r>
            <a:r>
              <a:rPr lang="ru-RU" sz="2800" b="1" strike="noStrike" spc="-1">
                <a:solidFill>
                  <a:srgbClr val="0000FF"/>
                </a:solidFill>
                <a:latin typeface="Times New Roman"/>
                <a:ea typeface="DejaVu Sans"/>
              </a:rPr>
              <a:t> поиск терминов и определений</a:t>
            </a:r>
            <a:endParaRPr lang="ru-RU" sz="28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Font typeface="StarSymbol"/>
              <a:buAutoNum type="arabicParenR"/>
            </a:pPr>
            <a:r>
              <a:rPr lang="ru-RU" sz="2800" b="1" u="sng" strike="noStrike" spc="-1">
                <a:solidFill>
                  <a:srgbClr val="0000FF"/>
                </a:solidFill>
                <a:uFillTx/>
                <a:latin typeface="Times New Roman"/>
                <a:ea typeface="DejaVu Sans"/>
                <a:hlinkClick r:id="rId4"/>
              </a:rPr>
              <a:t>https://www.kp.ru/putevoditel/obrazovanie/veterinar/</a:t>
            </a:r>
            <a:r>
              <a:rPr lang="ru-RU" sz="2800" b="1" strike="noStrike" spc="-1">
                <a:solidFill>
                  <a:srgbClr val="0000FF"/>
                </a:solidFill>
                <a:latin typeface="Times New Roman"/>
                <a:ea typeface="DejaVu Sans"/>
              </a:rPr>
              <a:t> статья Ольги Путинцевой АО ИД «Комсомольская правда»</a:t>
            </a:r>
            <a:endParaRPr lang="ru-RU" sz="28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Font typeface="StarSymbol"/>
              <a:buAutoNum type="arabicParenR"/>
            </a:pPr>
            <a:r>
              <a:rPr lang="ru-RU" sz="2800" b="1" u="sng" strike="noStrike" spc="-1">
                <a:solidFill>
                  <a:srgbClr val="0000FF"/>
                </a:solidFill>
                <a:uFillTx/>
                <a:latin typeface="Times New Roman"/>
                <a:ea typeface="DejaVu Sans"/>
                <a:hlinkClick r:id="rId5"/>
              </a:rPr>
              <a:t>https://www.google.com</a:t>
            </a:r>
            <a:r>
              <a:rPr lang="ru-RU" sz="2800" b="1" strike="noStrike" spc="-1">
                <a:solidFill>
                  <a:srgbClr val="0000FF"/>
                </a:solidFill>
                <a:latin typeface="Times New Roman"/>
                <a:ea typeface="DejaVu Sans"/>
              </a:rPr>
              <a:t> поиск ветеринарных клиник в г. Костомукша</a:t>
            </a:r>
            <a:endParaRPr lang="ru-RU" sz="28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Font typeface="StarSymbol"/>
              <a:buAutoNum type="arabicParenR"/>
            </a:pPr>
            <a:r>
              <a:rPr lang="ru-RU" sz="2800" b="1" u="sng" strike="noStrike" spc="-1">
                <a:solidFill>
                  <a:srgbClr val="0000FF"/>
                </a:solidFill>
                <a:uFillTx/>
                <a:latin typeface="Times New Roman"/>
                <a:ea typeface="DejaVu Sans"/>
                <a:hlinkClick r:id="rId6"/>
              </a:rPr>
              <a:t>https://www.ucheba.ru/</a:t>
            </a:r>
            <a:r>
              <a:rPr lang="ru-RU" sz="2800" b="1" strike="noStrike" spc="-1">
                <a:solidFill>
                  <a:srgbClr val="0000FF"/>
                </a:solidFill>
                <a:latin typeface="Times New Roman"/>
                <a:ea typeface="DejaVu Sans"/>
              </a:rPr>
              <a:t> поиск информации об образовании ветеринара</a:t>
            </a:r>
            <a:endParaRPr lang="ru-RU" sz="28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Font typeface="StarSymbol"/>
              <a:buAutoNum type="arabicParenR"/>
            </a:pPr>
            <a:r>
              <a:rPr lang="ru-RU" sz="2800" b="1" u="sng" strike="noStrike" spc="-1">
                <a:solidFill>
                  <a:srgbClr val="0000FF"/>
                </a:solidFill>
                <a:uFillTx/>
                <a:latin typeface="Times New Roman"/>
                <a:ea typeface="DejaVu Sans"/>
                <a:hlinkClick r:id="rId7"/>
              </a:rPr>
              <a:t>https://hh.ru</a:t>
            </a:r>
            <a:r>
              <a:rPr lang="ru-RU" sz="2800" b="1" strike="noStrike" spc="-1">
                <a:solidFill>
                  <a:srgbClr val="0000FF"/>
                </a:solidFill>
                <a:latin typeface="Times New Roman"/>
                <a:ea typeface="DejaVu Sans"/>
              </a:rPr>
              <a:t> поиск вакансий ветеринара для изучения рынка труда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5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CustomShape 1"/>
          <p:cNvSpPr/>
          <p:nvPr/>
        </p:nvSpPr>
        <p:spPr>
          <a:xfrm>
            <a:off x="1188720" y="274320"/>
            <a:ext cx="7954560" cy="121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>
                <a:solidFill>
                  <a:srgbClr val="F10D0C"/>
                </a:solidFill>
                <a:latin typeface="Times New Roman"/>
                <a:ea typeface="DejaVu Sans"/>
              </a:rPr>
              <a:t>ЦЕЛЬ ПРОЕКТА:   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81" name="CustomShape 2"/>
          <p:cNvSpPr/>
          <p:nvPr/>
        </p:nvSpPr>
        <p:spPr>
          <a:xfrm>
            <a:off x="1554480" y="1880280"/>
            <a:ext cx="7223040" cy="1776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marL="216000" indent="-215280" algn="ctr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"/>
            </a:pPr>
            <a:r>
              <a:rPr lang="ru-RU" sz="40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 </a:t>
            </a:r>
            <a:r>
              <a:rPr lang="ru-RU" sz="4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Изучить профессию врача – ветеринара</a:t>
            </a:r>
            <a:endParaRPr lang="ru-RU" sz="4000" b="0" strike="noStrike" spc="-1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4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5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CustomShape 1"/>
          <p:cNvSpPr/>
          <p:nvPr/>
        </p:nvSpPr>
        <p:spPr>
          <a:xfrm>
            <a:off x="1188720" y="274320"/>
            <a:ext cx="7954560" cy="121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>
                <a:solidFill>
                  <a:srgbClr val="F10D0C"/>
                </a:solidFill>
                <a:latin typeface="Times New Roman"/>
                <a:ea typeface="DejaVu Sans"/>
              </a:rPr>
              <a:t>ЗАДАЧИ ПРОЕКТА: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83" name="CustomShape 2"/>
          <p:cNvSpPr/>
          <p:nvPr/>
        </p:nvSpPr>
        <p:spPr>
          <a:xfrm>
            <a:off x="182880" y="1071720"/>
            <a:ext cx="9896400" cy="413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"/>
            </a:pPr>
            <a:r>
              <a:rPr lang="ru-RU" sz="4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Узнать какое образование необходимо;</a:t>
            </a:r>
            <a:endParaRPr lang="ru-RU" sz="40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"/>
            </a:pPr>
            <a:r>
              <a:rPr lang="ru-RU" sz="4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Изучить востребованность профессии;</a:t>
            </a:r>
            <a:endParaRPr lang="ru-RU" sz="40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"/>
            </a:pPr>
            <a:r>
              <a:rPr lang="ru-RU" sz="4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Взять интервью у ветеринарного врача; </a:t>
            </a:r>
            <a:endParaRPr lang="ru-RU" sz="40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"/>
            </a:pPr>
            <a:r>
              <a:rPr lang="ru-RU" sz="40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Определить плюсы и минусы профессии.</a:t>
            </a:r>
            <a:endParaRPr lang="ru-RU" sz="4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3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CustomShape 1"/>
          <p:cNvSpPr/>
          <p:nvPr/>
        </p:nvSpPr>
        <p:spPr>
          <a:xfrm>
            <a:off x="6675120" y="4439160"/>
            <a:ext cx="3404160" cy="1214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i="1" strike="noStrike" spc="-1">
                <a:solidFill>
                  <a:srgbClr val="F10D0C"/>
                </a:solidFill>
                <a:latin typeface="Segoe Script"/>
                <a:ea typeface="DejaVu Sans"/>
              </a:rPr>
              <a:t>Дай лапу мне на счастье...</a:t>
            </a:r>
            <a:endParaRPr lang="ru-RU" sz="2800" b="0" strike="noStrike" spc="-1">
              <a:latin typeface="Arial"/>
            </a:endParaRPr>
          </a:p>
        </p:txBody>
      </p:sp>
      <p:sp>
        <p:nvSpPr>
          <p:cNvPr id="85" name="CustomShape 2"/>
          <p:cNvSpPr/>
          <p:nvPr/>
        </p:nvSpPr>
        <p:spPr>
          <a:xfrm>
            <a:off x="548640" y="1188720"/>
            <a:ext cx="8960400" cy="324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Ветерина́р (лат. veterinarius — «касающийся рабочего скота») — специалист с высшим (ветеринарный врач) или средним специальным (ветеринарный фельдшер) образованием, занимающийся лечением животных (ветеринарией) и сопутствующими обязанностями</a:t>
            </a:r>
            <a:r>
              <a:rPr lang="ru-RU" sz="3200" b="0" strike="noStrike" spc="-1">
                <a:solidFill>
                  <a:srgbClr val="000000"/>
                </a:solidFill>
                <a:latin typeface="Times New Roman"/>
                <a:ea typeface="DejaVu Sans"/>
              </a:rPr>
              <a:t>.</a:t>
            </a:r>
            <a:endParaRPr lang="ru-RU" sz="3200" b="0" strike="noStrike" spc="-1">
              <a:latin typeface="Arial"/>
            </a:endParaRPr>
          </a:p>
        </p:txBody>
      </p:sp>
      <p:sp>
        <p:nvSpPr>
          <p:cNvPr id="86" name="CustomShape 3"/>
          <p:cNvSpPr/>
          <p:nvPr/>
        </p:nvSpPr>
        <p:spPr>
          <a:xfrm>
            <a:off x="1188720" y="274680"/>
            <a:ext cx="7863120" cy="6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>
                <a:solidFill>
                  <a:srgbClr val="F10D0C"/>
                </a:solidFill>
                <a:latin typeface="Times New Roman"/>
                <a:ea typeface="DejaVu Sans"/>
              </a:rPr>
              <a:t>ВВЕДЕНИЕ</a:t>
            </a:r>
            <a:endParaRPr lang="ru-RU" sz="4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5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CustomShape 1"/>
          <p:cNvSpPr/>
          <p:nvPr/>
        </p:nvSpPr>
        <p:spPr>
          <a:xfrm>
            <a:off x="1005840" y="602280"/>
            <a:ext cx="8686080" cy="415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Существуют несколько специализаций исследуемой мною профессии, вот самые популярные:</a:t>
            </a:r>
            <a:endParaRPr lang="ru-RU" sz="3200" b="0" strike="noStrike" spc="-1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2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"/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ветеринарный врач-хирург;</a:t>
            </a:r>
            <a:endParaRPr lang="ru-RU" sz="32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"/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ветеринарный врач-эндокринолог;</a:t>
            </a:r>
            <a:endParaRPr lang="ru-RU" sz="32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"/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ветеринарный врач-онколог;</a:t>
            </a:r>
            <a:endParaRPr lang="ru-RU" sz="32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"/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ветеринарный врач-кардиолог;</a:t>
            </a:r>
            <a:endParaRPr lang="ru-RU" sz="3200" b="0" strike="noStrike" spc="-1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"/>
            </a:pPr>
            <a:r>
              <a:rPr lang="ru-RU" sz="32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ветеринарный врач-дерматолог.</a:t>
            </a:r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5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CustomShape 1"/>
          <p:cNvSpPr/>
          <p:nvPr/>
        </p:nvSpPr>
        <p:spPr>
          <a:xfrm>
            <a:off x="457200" y="333000"/>
            <a:ext cx="9417600" cy="46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3600" b="1" strike="noStrike" spc="-1">
                <a:solidFill>
                  <a:srgbClr val="000000"/>
                </a:solidFill>
                <a:latin typeface="Times New Roman"/>
                <a:ea typeface="DejaVu Sans"/>
              </a:rPr>
              <a:t>Кроме того, ветеринары могут специализироваться на отдельных классах и отрядах животных. К примеру, птицами занимается ветеринарный врач-орнитолог, грызунами – ратолог, рептилиями – герпетолог. Есть специалисты, работающие только с дикими животными или с крупным рогатым скотом.</a:t>
            </a:r>
            <a:endParaRPr lang="ru-RU" sz="36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5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CustomShape 1"/>
          <p:cNvSpPr/>
          <p:nvPr/>
        </p:nvSpPr>
        <p:spPr>
          <a:xfrm>
            <a:off x="452582" y="392545"/>
            <a:ext cx="8876145" cy="4296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В </a:t>
            </a: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г. </a:t>
            </a:r>
            <a:r>
              <a:rPr lang="ru-RU" sz="36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Костомукша существуют </a:t>
            </a:r>
          </a:p>
          <a:p>
            <a:pPr algn="ctr">
              <a:lnSpc>
                <a:spcPct val="100000"/>
              </a:lnSpc>
            </a:pPr>
            <a:r>
              <a:rPr lang="ru-RU" sz="36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2 ветеринарные </a:t>
            </a: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клиники: </a:t>
            </a:r>
            <a:endParaRPr lang="ru-RU" sz="36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3600" b="0" strike="noStrike" spc="-1" dirty="0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"/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государственная ветеринарная станция;</a:t>
            </a:r>
            <a:endParaRPr lang="ru-RU" sz="3600" b="0" strike="noStrike" spc="-1" dirty="0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"/>
            </a:pPr>
            <a:r>
              <a:rPr lang="ru-RU" sz="3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частная ветеринарная клиника</a:t>
            </a:r>
            <a:r>
              <a:rPr lang="ru-RU" sz="3600" b="1" strike="noStrike" spc="-1" dirty="0">
                <a:solidFill>
                  <a:srgbClr val="224B12"/>
                </a:solidFill>
                <a:latin typeface="Times New Roman"/>
                <a:ea typeface="DejaVu Sans"/>
              </a:rPr>
              <a:t>.</a:t>
            </a:r>
            <a:endParaRPr lang="ru-RU" sz="3600" b="0" strike="noStrike" spc="-1" dirty="0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5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ustomShape 1"/>
          <p:cNvSpPr/>
          <p:nvPr/>
        </p:nvSpPr>
        <p:spPr>
          <a:xfrm>
            <a:off x="5366160" y="4636800"/>
            <a:ext cx="4775760" cy="894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>
                <a:solidFill>
                  <a:srgbClr val="F10D0C"/>
                </a:solidFill>
                <a:latin typeface="Segoe Script"/>
                <a:ea typeface="DejaVu Sans"/>
              </a:rPr>
              <a:t>Учение — свет…</a:t>
            </a:r>
            <a:endParaRPr lang="ru-RU" sz="4000" b="0" strike="noStrike" spc="-1">
              <a:latin typeface="Arial"/>
            </a:endParaRPr>
          </a:p>
        </p:txBody>
      </p:sp>
      <p:sp>
        <p:nvSpPr>
          <p:cNvPr id="91" name="CustomShape 2"/>
          <p:cNvSpPr/>
          <p:nvPr/>
        </p:nvSpPr>
        <p:spPr>
          <a:xfrm>
            <a:off x="457200" y="1097280"/>
            <a:ext cx="9234720" cy="4205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6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          Ветеринарное </a:t>
            </a:r>
            <a:r>
              <a:rPr lang="ru-RU" sz="2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образование может быть средним специальным (специальность — ветеринарный фельдшер) или высшим. Чтобы поступить в вуз, необходимо сдать ЕГЭ по биологии, русскому языку и математике</a:t>
            </a:r>
            <a:r>
              <a:rPr lang="ru-RU" sz="26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.</a:t>
            </a:r>
          </a:p>
          <a:p>
            <a:pPr>
              <a:lnSpc>
                <a:spcPct val="100000"/>
              </a:lnSpc>
            </a:pPr>
            <a:r>
              <a:rPr lang="ru-RU" sz="26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              Студенты </a:t>
            </a:r>
            <a:r>
              <a:rPr lang="ru-RU" sz="2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изучают латынь, анатомию, физиологию, химию и фармакологию, хирургию, кормление и </a:t>
            </a:r>
            <a:r>
              <a:rPr lang="ru-RU" sz="26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разведение животных. </a:t>
            </a:r>
            <a:r>
              <a:rPr lang="ru-RU" sz="26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Также в программе (как и в медицинских вузах) — вскрытия, опыты и операции. Практику учащиеся проходят в приютах и питомниках.</a:t>
            </a:r>
            <a:endParaRPr lang="ru-RU" sz="2600" b="0" strike="noStrike" spc="-1" dirty="0">
              <a:latin typeface="Arial"/>
            </a:endParaRPr>
          </a:p>
        </p:txBody>
      </p:sp>
      <p:sp>
        <p:nvSpPr>
          <p:cNvPr id="92" name="CustomShape 3"/>
          <p:cNvSpPr/>
          <p:nvPr/>
        </p:nvSpPr>
        <p:spPr>
          <a:xfrm>
            <a:off x="1188720" y="275040"/>
            <a:ext cx="7863120" cy="6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i="1" strike="noStrike" spc="-1">
                <a:solidFill>
                  <a:srgbClr val="F10D0C"/>
                </a:solidFill>
                <a:latin typeface="Times New Roman"/>
                <a:ea typeface="DejaVu Sans"/>
              </a:rPr>
              <a:t>ОБРАЗОВАНИЕ</a:t>
            </a:r>
            <a:endParaRPr lang="ru-RU" sz="4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>
            <a:alphaModFix amt="50000"/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CustomShape 1"/>
          <p:cNvSpPr/>
          <p:nvPr/>
        </p:nvSpPr>
        <p:spPr>
          <a:xfrm>
            <a:off x="822960" y="973080"/>
            <a:ext cx="8686080" cy="46040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800" b="1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Т</a:t>
            </a:r>
            <a:r>
              <a:rPr lang="ru-RU" sz="28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ребования </a:t>
            </a: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и </a:t>
            </a:r>
            <a:r>
              <a:rPr lang="ru-RU" sz="2800" b="1" strike="noStrike" spc="-1" dirty="0" smtClean="0">
                <a:solidFill>
                  <a:srgbClr val="000000"/>
                </a:solidFill>
                <a:latin typeface="Times New Roman"/>
                <a:ea typeface="DejaVu Sans"/>
              </a:rPr>
              <a:t>предложения </a:t>
            </a: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к профессии ведущего ветеринарного врача:</a:t>
            </a:r>
            <a:endParaRPr lang="ru-RU" sz="2800" b="0" strike="noStrike" spc="-1" dirty="0">
              <a:latin typeface="Arial"/>
            </a:endParaRPr>
          </a:p>
          <a:p>
            <a:pPr>
              <a:lnSpc>
                <a:spcPct val="100000"/>
              </a:lnSpc>
            </a:pPr>
            <a:endParaRPr lang="ru-RU" sz="2800" b="0" strike="noStrike" spc="-1" dirty="0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"/>
            </a:pP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Образование — высшее</a:t>
            </a:r>
            <a:endParaRPr lang="ru-RU" sz="2800" b="0" strike="noStrike" spc="-1" dirty="0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"/>
            </a:pP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Опыт работы — от 3-х лет</a:t>
            </a:r>
            <a:endParaRPr lang="ru-RU" sz="2800" b="0" strike="noStrike" spc="-1" dirty="0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"/>
            </a:pP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DejaVu Sans"/>
              </a:rPr>
              <a:t>Иметь специальные навыки — например, хирургия и терапия.</a:t>
            </a:r>
            <a:endParaRPr lang="ru-RU" sz="2800" b="0" strike="noStrike" spc="-1" dirty="0"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SzPct val="45000"/>
              <a:buFont typeface="Wingdings" charset="2"/>
              <a:buChar char=""/>
            </a:pPr>
            <a:r>
              <a:rPr lang="ru-RU" sz="2800" b="1" strike="noStrike" spc="-1" dirty="0">
                <a:solidFill>
                  <a:srgbClr val="000000"/>
                </a:solidFill>
                <a:latin typeface="Times New Roman"/>
                <a:ea typeface="Microsoft YaHei"/>
              </a:rPr>
              <a:t>Средняя зарплата ведущего ветеринарного врача — от 45.000 рублей в месяц.</a:t>
            </a:r>
            <a:endParaRPr lang="ru-RU" sz="2800" b="0" strike="noStrike" spc="-1" dirty="0">
              <a:latin typeface="Arial"/>
            </a:endParaRPr>
          </a:p>
        </p:txBody>
      </p:sp>
      <p:sp>
        <p:nvSpPr>
          <p:cNvPr id="94" name="CustomShape 2"/>
          <p:cNvSpPr/>
          <p:nvPr/>
        </p:nvSpPr>
        <p:spPr>
          <a:xfrm>
            <a:off x="548640" y="91440"/>
            <a:ext cx="9234720" cy="6519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000" b="1" i="1" strike="noStrike" spc="-1">
                <a:solidFill>
                  <a:srgbClr val="F10D0C"/>
                </a:solidFill>
                <a:latin typeface="Times New Roman"/>
                <a:ea typeface="DejaVu Sans"/>
              </a:rPr>
              <a:t>ВОСТРЕБОВАННОСТЬ ПРОФЕССИИ</a:t>
            </a:r>
            <a:endParaRPr lang="ru-RU" sz="40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</TotalTime>
  <Words>654</Words>
  <Application>Microsoft Office PowerPoint</Application>
  <PresentationFormat>Произвольный</PresentationFormat>
  <Paragraphs>90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16</vt:i4>
      </vt:variant>
    </vt:vector>
  </HeadingPairs>
  <TitlesOfParts>
    <vt:vector size="26" baseType="lpstr">
      <vt:lpstr>Microsoft YaHei</vt:lpstr>
      <vt:lpstr>Arial</vt:lpstr>
      <vt:lpstr>DejaVu Sans</vt:lpstr>
      <vt:lpstr>Segoe Script</vt:lpstr>
      <vt:lpstr>StarSymbol</vt:lpstr>
      <vt:lpstr>Symbol</vt:lpstr>
      <vt:lpstr>Times New Roman</vt:lpstr>
      <vt:lpstr>Wingdings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subject/>
  <dc:creator/>
  <dc:description/>
  <cp:lastModifiedBy>КАБ 6Н</cp:lastModifiedBy>
  <cp:revision>17</cp:revision>
  <dcterms:created xsi:type="dcterms:W3CDTF">2017-10-20T23:41:18Z</dcterms:created>
  <dcterms:modified xsi:type="dcterms:W3CDTF">2022-01-22T07:14:22Z</dcterms:modified>
  <dc:language>ru-RU</dc:language>
</cp:coreProperties>
</file>