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0" r:id="rId4"/>
    <p:sldId id="259" r:id="rId5"/>
    <p:sldId id="262" r:id="rId6"/>
    <p:sldId id="263" r:id="rId7"/>
    <p:sldId id="270" r:id="rId8"/>
    <p:sldId id="261" r:id="rId9"/>
    <p:sldId id="257" r:id="rId10"/>
    <p:sldId id="264" r:id="rId11"/>
    <p:sldId id="271" r:id="rId12"/>
    <p:sldId id="272" r:id="rId13"/>
    <p:sldId id="267" r:id="rId14"/>
    <p:sldId id="269" r:id="rId15"/>
    <p:sldId id="274" r:id="rId16"/>
    <p:sldId id="275" r:id="rId17"/>
    <p:sldId id="26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A53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74" autoAdjust="0"/>
    <p:restoredTop sz="94660"/>
  </p:normalViewPr>
  <p:slideViewPr>
    <p:cSldViewPr>
      <p:cViewPr varScale="1">
        <p:scale>
          <a:sx n="69" d="100"/>
          <a:sy n="69" d="100"/>
        </p:scale>
        <p:origin x="-52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14.01.2020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14.01.2020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14.01.2020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342000" y="369000"/>
            <a:ext cx="8460000" cy="612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4" descr="http://cdn.xl.thumbs.canstockphoto.com/canstock8696699.jpg"/>
          <p:cNvPicPr>
            <a:picLocks noChangeAspect="1" noChangeArrowheads="1"/>
          </p:cNvPicPr>
          <p:nvPr userDrawn="1"/>
        </p:nvPicPr>
        <p:blipFill rotWithShape="1">
          <a:blip r:embed="rId2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 bwMode="auto">
          <a:xfrm>
            <a:off x="7087500" y="369000"/>
            <a:ext cx="1714500" cy="15778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342000" y="369000"/>
            <a:ext cx="8460000" cy="612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4" descr="http://cdn.xl.thumbs.canstockphoto.com/canstock8696699.jpg"/>
          <p:cNvPicPr>
            <a:picLocks noChangeAspect="1" noChangeArrowheads="1"/>
          </p:cNvPicPr>
          <p:nvPr userDrawn="1"/>
        </p:nvPicPr>
        <p:blipFill rotWithShape="1">
          <a:blip r:embed="rId2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 bwMode="auto">
          <a:xfrm>
            <a:off x="7087500" y="369000"/>
            <a:ext cx="1714500" cy="15778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img-fotki.yandex.ru/get/9062/37366204.57d/0_124eb3_cfc4d6f5_L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000" y="4905688"/>
            <a:ext cx="1656184" cy="15833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342000" y="369000"/>
            <a:ext cx="8460000" cy="612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https://cdn.vectorstock.com/i/thumbs/39,21/curled-corners-vector-133921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41687" y="5038587"/>
            <a:ext cx="1376663" cy="14504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342000" y="369000"/>
            <a:ext cx="8460000" cy="612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https://cdn.vectorstock.com/i/thumbs/39,21/curled-corners-vector-133921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41687" y="5038587"/>
            <a:ext cx="1376663" cy="14504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www.renders-graphiques.fr/image/upload/normal/papillons_fleurs_feuilles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000" y="369000"/>
            <a:ext cx="2119432" cy="15841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14.01.2020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14.01.2020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14.01.2020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14.01.2020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 t="6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 userDrawn="1"/>
        </p:nvSpPr>
        <p:spPr>
          <a:xfrm>
            <a:off x="162000" y="189000"/>
            <a:ext cx="8820000" cy="6480000"/>
          </a:xfrm>
          <a:prstGeom prst="rect">
            <a:avLst/>
          </a:prstGeom>
          <a:noFill/>
          <a:ln w="762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800" kern="1200" dirty="0">
              <a:solidFill>
                <a:schemeClr val="lt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235614" y="264840"/>
            <a:ext cx="8672772" cy="6328320"/>
          </a:xfrm>
          <a:prstGeom prst="rect">
            <a:avLst/>
          </a:prstGeom>
          <a:noFill/>
          <a:ln w="762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306000" y="333000"/>
            <a:ext cx="8532000" cy="6192000"/>
          </a:xfrm>
          <a:prstGeom prst="rect">
            <a:avLst/>
          </a:prstGeom>
          <a:noFill/>
          <a:ln w="762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http://www.renders-graphiques.fr/image/upload/normal/papillons_fleurs_feuilles.png"/>
          <p:cNvPicPr>
            <a:picLocks noChangeAspect="1" noChangeArrowheads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16240" y="380688"/>
            <a:ext cx="2119432" cy="15841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 userDrawn="1"/>
        </p:nvSpPr>
        <p:spPr>
          <a:xfrm>
            <a:off x="0" y="6669000"/>
            <a:ext cx="75693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kern="1200" dirty="0" smtClean="0">
                <a:solidFill>
                  <a:srgbClr val="00B050"/>
                </a:solidFill>
                <a:effectLst/>
                <a:latin typeface="Alexandra Zeferino One" pitchFamily="66" charset="0"/>
                <a:ea typeface="+mn-ea"/>
                <a:cs typeface="+mn-cs"/>
              </a:rPr>
              <a:t>© </a:t>
            </a:r>
            <a:r>
              <a:rPr lang="en-US" sz="1000" b="1" kern="1200" dirty="0" err="1" smtClean="0">
                <a:solidFill>
                  <a:srgbClr val="00B050"/>
                </a:solidFill>
                <a:effectLst/>
                <a:latin typeface="Alexandra Zeferino One" pitchFamily="66" charset="0"/>
                <a:ea typeface="+mn-ea"/>
                <a:cs typeface="+mn-cs"/>
              </a:rPr>
              <a:t>FokinaLidia</a:t>
            </a:r>
            <a:endParaRPr lang="ru-RU" sz="1000" b="1" kern="1200" dirty="0">
              <a:solidFill>
                <a:srgbClr val="00B050"/>
              </a:solidFill>
              <a:effectLst/>
              <a:latin typeface="Alexandra Zeferino One" pitchFamily="66" charset="0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958410" y="4149080"/>
            <a:ext cx="7200800" cy="9856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sz="1600" i="1" dirty="0">
              <a:solidFill>
                <a:srgbClr val="00B050"/>
              </a:solidFill>
              <a:cs typeface="Arial" charset="0"/>
            </a:endParaRPr>
          </a:p>
        </p:txBody>
      </p:sp>
      <p:sp>
        <p:nvSpPr>
          <p:cNvPr id="5" name="Заголовок 5"/>
          <p:cNvSpPr txBox="1">
            <a:spLocks/>
          </p:cNvSpPr>
          <p:nvPr/>
        </p:nvSpPr>
        <p:spPr>
          <a:xfrm>
            <a:off x="428596" y="357166"/>
            <a:ext cx="8072494" cy="1877437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base">
              <a:spcAft>
                <a:spcPct val="0"/>
              </a:spcAft>
              <a:defRPr/>
            </a:pPr>
            <a:r>
              <a:rPr lang="ru-RU" sz="3600" b="1" u="sng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Тема проекта:</a:t>
            </a:r>
          </a:p>
          <a:p>
            <a:pPr algn="l" fontAlgn="base">
              <a:spcAft>
                <a:spcPct val="0"/>
              </a:spcAft>
              <a:defRPr/>
            </a:pPr>
            <a:r>
              <a:rPr lang="ru-RU" sz="4000" b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Удивительное превращение</a:t>
            </a:r>
          </a:p>
          <a:p>
            <a:pPr algn="l" fontAlgn="base">
              <a:spcAft>
                <a:spcPct val="0"/>
              </a:spcAft>
              <a:defRPr/>
            </a:pPr>
            <a:r>
              <a:rPr lang="ru-RU" sz="4000" b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бабочки.</a:t>
            </a:r>
            <a:endParaRPr lang="ru-RU" sz="4000" b="1" dirty="0">
              <a:ln w="19050">
                <a:solidFill>
                  <a:prstClr val="white"/>
                </a:solidFill>
                <a:prstDash val="solid"/>
              </a:ln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28596" y="2500306"/>
            <a:ext cx="471487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Автор: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4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Бибиков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Михаил, 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9 лет</a:t>
            </a:r>
          </a:p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учащийся 3 А класса </a:t>
            </a:r>
          </a:p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МБОУ КГО «Гимназия»</a:t>
            </a:r>
          </a:p>
          <a:p>
            <a:r>
              <a:rPr lang="ru-RU" sz="2000" b="1" u="sng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Руководитель: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Бибикова Марина Анатольевна</a:t>
            </a:r>
          </a:p>
        </p:txBody>
      </p:sp>
      <p:pic>
        <p:nvPicPr>
          <p:cNvPr id="6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8" y="2071678"/>
            <a:ext cx="2143140" cy="2994901"/>
          </a:xfrm>
          <a:prstGeom prst="roundRect">
            <a:avLst/>
          </a:prstGeom>
          <a:noFill/>
          <a:ln w="38100">
            <a:solidFill>
              <a:srgbClr val="00B05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21725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980728"/>
            <a:ext cx="3218374" cy="2524412"/>
          </a:xfrm>
          <a:prstGeom prst="snip2DiagRect">
            <a:avLst/>
          </a:prstGeom>
          <a:ln w="57150">
            <a:solidFill>
              <a:srgbClr val="2BA53F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6322" y="3505140"/>
            <a:ext cx="4324703" cy="2570085"/>
          </a:xfrm>
          <a:prstGeom prst="snip2DiagRect">
            <a:avLst/>
          </a:prstGeom>
          <a:ln w="57150">
            <a:solidFill>
              <a:srgbClr val="2BA53F"/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4528473" y="2420888"/>
            <a:ext cx="3600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dirty="0">
                <a:solidFill>
                  <a:srgbClr val="000000"/>
                </a:solidFill>
                <a:latin typeface="inherit"/>
              </a:rPr>
              <a:t>П</a:t>
            </a:r>
            <a:r>
              <a:rPr lang="ru-RU" dirty="0" smtClean="0">
                <a:solidFill>
                  <a:srgbClr val="000000"/>
                </a:solidFill>
                <a:latin typeface="inherit"/>
              </a:rPr>
              <a:t>родолжительность </a:t>
            </a:r>
            <a:r>
              <a:rPr lang="ru-RU" dirty="0">
                <a:solidFill>
                  <a:srgbClr val="000000"/>
                </a:solidFill>
                <a:latin typeface="inherit"/>
              </a:rPr>
              <a:t>жизни — до 9 </a:t>
            </a:r>
            <a:r>
              <a:rPr lang="ru-RU" dirty="0" smtClean="0">
                <a:solidFill>
                  <a:srgbClr val="000000"/>
                </a:solidFill>
                <a:latin typeface="inherit"/>
              </a:rPr>
              <a:t>месяцев.</a:t>
            </a:r>
            <a:endParaRPr lang="ru-RU" u="none" strike="noStrike" dirty="0">
              <a:solidFill>
                <a:srgbClr val="000000"/>
              </a:solidFill>
              <a:effectLst/>
              <a:latin typeface="inheri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68902" y="4328517"/>
            <a:ext cx="29036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dirty="0">
                <a:solidFill>
                  <a:srgbClr val="000000"/>
                </a:solidFill>
                <a:latin typeface="inherit"/>
              </a:rPr>
              <a:t>В течение одного лета может вырасти три поколения крапивниц. </a:t>
            </a:r>
            <a:endParaRPr lang="ru-RU" u="none" strike="noStrike" dirty="0">
              <a:solidFill>
                <a:srgbClr val="000000"/>
              </a:solidFill>
              <a:effectLst/>
              <a:latin typeface="inheri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385788" y="969235"/>
            <a:ext cx="38857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dirty="0">
                <a:solidFill>
                  <a:srgbClr val="000000"/>
                </a:solidFill>
                <a:latin typeface="inherit"/>
              </a:rPr>
              <a:t>Бабочки-крапивницы очень красивые и яркие. Они живут во всем мире и пьют сок фруктов и цветов маргаритки и астры. </a:t>
            </a:r>
            <a:endParaRPr lang="ru-RU" u="none" strike="noStrike" dirty="0">
              <a:solidFill>
                <a:srgbClr val="000000"/>
              </a:solidFill>
              <a:effectLst/>
              <a:latin typeface="inheri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34537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Итоги исследования</a:t>
            </a:r>
            <a:endParaRPr lang="ru-RU" sz="40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1285860"/>
            <a:ext cx="2513673" cy="2299866"/>
          </a:xfrm>
          <a:prstGeom prst="round2DiagRect">
            <a:avLst/>
          </a:prstGeom>
          <a:ln w="38100">
            <a:solidFill>
              <a:srgbClr val="2BA53F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71802" y="3500438"/>
            <a:ext cx="2158871" cy="2563659"/>
          </a:xfrm>
          <a:prstGeom prst="round2DiagRect">
            <a:avLst/>
          </a:prstGeom>
          <a:ln w="38100">
            <a:solidFill>
              <a:srgbClr val="2BA53F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2132" y="1285860"/>
            <a:ext cx="2494534" cy="1664720"/>
          </a:xfrm>
          <a:prstGeom prst="round2DiagRect">
            <a:avLst/>
          </a:prstGeom>
          <a:ln w="38100">
            <a:solidFill>
              <a:srgbClr val="2BA53F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72132" y="3286124"/>
            <a:ext cx="2448272" cy="1633732"/>
          </a:xfrm>
          <a:prstGeom prst="round2DiagRect">
            <a:avLst/>
          </a:prstGeom>
          <a:ln w="38100">
            <a:solidFill>
              <a:srgbClr val="2BA53F"/>
            </a:solidFill>
          </a:ln>
        </p:spPr>
      </p:pic>
      <p:sp>
        <p:nvSpPr>
          <p:cNvPr id="13" name="Скругленный прямоугольник 12"/>
          <p:cNvSpPr/>
          <p:nvPr/>
        </p:nvSpPr>
        <p:spPr>
          <a:xfrm>
            <a:off x="2533072" y="2107593"/>
            <a:ext cx="341312" cy="431800"/>
          </a:xfrm>
          <a:prstGeom prst="roundRect">
            <a:avLst/>
          </a:prstGeom>
          <a:solidFill>
            <a:srgbClr val="99FF99"/>
          </a:solidFill>
          <a:ln>
            <a:solidFill>
              <a:srgbClr val="A2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A20000"/>
                </a:solidFill>
              </a:rPr>
              <a:t>1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788024" y="3282562"/>
            <a:ext cx="360362" cy="398462"/>
          </a:xfrm>
          <a:prstGeom prst="roundRect">
            <a:avLst/>
          </a:prstGeom>
          <a:solidFill>
            <a:srgbClr val="99FF99"/>
          </a:solidFill>
          <a:ln>
            <a:solidFill>
              <a:srgbClr val="A2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A20000"/>
                </a:solidFill>
              </a:rPr>
              <a:t>2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729546" y="2820650"/>
            <a:ext cx="361950" cy="450850"/>
          </a:xfrm>
          <a:prstGeom prst="roundRect">
            <a:avLst/>
          </a:prstGeom>
          <a:solidFill>
            <a:srgbClr val="99FF99"/>
          </a:solidFill>
          <a:ln>
            <a:solidFill>
              <a:srgbClr val="A2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A20000"/>
                </a:solidFill>
              </a:rPr>
              <a:t>3</a:t>
            </a:r>
          </a:p>
        </p:txBody>
      </p:sp>
    </p:spTree>
    <p:extLst>
      <p:ext uri="{BB962C8B-B14F-4D97-AF65-F5344CB8AC3E}">
        <p14:creationId xmlns="" xmlns:p14="http://schemas.microsoft.com/office/powerpoint/2010/main" val="12372842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31831"/>
            <a:ext cx="8229600" cy="1143000"/>
          </a:xfrm>
        </p:spPr>
        <p:txBody>
          <a:bodyPr/>
          <a:lstStyle/>
          <a:p>
            <a:r>
              <a:rPr lang="ru-RU" sz="4000" b="1" u="sng" dirty="0" smtClean="0">
                <a:latin typeface="Times New Roman" pitchFamily="18" charset="0"/>
                <a:cs typeface="Times New Roman" pitchFamily="18" charset="0"/>
              </a:rPr>
              <a:t>Вывод</a:t>
            </a:r>
            <a:endParaRPr lang="ru-RU" sz="40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4258816" cy="4525963"/>
          </a:xfrm>
        </p:spPr>
        <p:txBody>
          <a:bodyPr/>
          <a:lstStyle/>
          <a:p>
            <a:pPr marL="0" indent="0">
              <a:buNone/>
            </a:pP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 подтвердилась: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гусеницу можно превратить в бабочку в домашних условиях.</a:t>
            </a:r>
            <a:endParaRPr lang="ru-RU" b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достигнута: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своими глазами увидел метаморфоз бабочки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000240"/>
            <a:ext cx="4051773" cy="3013506"/>
          </a:xfrm>
          <a:prstGeom prst="ellipse">
            <a:avLst/>
          </a:prstGeom>
          <a:ln w="76200">
            <a:solidFill>
              <a:srgbClr val="00B050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1115616" y="5726053"/>
            <a:ext cx="7592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Превращение бабочки – процесс увлекательный и интересный!</a:t>
            </a:r>
            <a:endParaRPr lang="ru-RU" sz="20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608643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620688"/>
            <a:ext cx="867188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0"/>
                <a:effectLst>
                  <a:reflection blurRad="6350" stA="53000" endA="300" endPos="355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Интересные факты о бабочках</a:t>
            </a:r>
            <a:endParaRPr lang="ru-RU" sz="3200" b="1" cap="none" spc="0" dirty="0">
              <a:ln w="0"/>
              <a:effectLst>
                <a:reflection blurRad="6350" stA="53000" endA="300" endPos="3550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2128105"/>
            <a:ext cx="44466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Бабочки пробуют пищу лапками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7" y="1458858"/>
            <a:ext cx="3058439" cy="2041580"/>
          </a:xfrm>
          <a:prstGeom prst="roundRect">
            <a:avLst/>
          </a:prstGeom>
          <a:ln w="38100">
            <a:solidFill>
              <a:srgbClr val="00B050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3431462" y="3524216"/>
            <a:ext cx="37837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азличают красный,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желтый, зеленый цвета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996952"/>
            <a:ext cx="2818572" cy="1915232"/>
          </a:xfrm>
          <a:prstGeom prst="roundRect">
            <a:avLst/>
          </a:prstGeom>
          <a:ln w="38100">
            <a:solidFill>
              <a:srgbClr val="00B050"/>
            </a:solidFill>
          </a:ln>
        </p:spPr>
      </p:pic>
      <p:sp>
        <p:nvSpPr>
          <p:cNvPr id="13" name="TextBox 12"/>
          <p:cNvSpPr txBox="1"/>
          <p:nvPr/>
        </p:nvSpPr>
        <p:spPr>
          <a:xfrm>
            <a:off x="395536" y="5438832"/>
            <a:ext cx="35157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Бабочки весят примерно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два лепестка роз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4876" y="4398698"/>
            <a:ext cx="3000396" cy="1969010"/>
          </a:xfrm>
          <a:prstGeom prst="roundRect">
            <a:avLst/>
          </a:prstGeom>
          <a:ln w="38100">
            <a:solidFill>
              <a:srgbClr val="00B050"/>
            </a:solidFill>
          </a:ln>
        </p:spPr>
      </p:pic>
    </p:spTree>
    <p:extLst>
      <p:ext uri="{BB962C8B-B14F-4D97-AF65-F5344CB8AC3E}">
        <p14:creationId xmlns="" xmlns:p14="http://schemas.microsoft.com/office/powerpoint/2010/main" val="173628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1052736"/>
            <a:ext cx="43195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уют запах своими антеннами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11532" y="642918"/>
            <a:ext cx="3515645" cy="2143140"/>
          </a:xfrm>
          <a:prstGeom prst="ellipse">
            <a:avLst/>
          </a:prstGeom>
          <a:ln w="57150">
            <a:solidFill>
              <a:srgbClr val="00B050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4139952" y="2828037"/>
            <a:ext cx="47056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Бабочки не слышат, но они могут</a:t>
            </a:r>
          </a:p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увствовать вибрацию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472" y="2000240"/>
            <a:ext cx="3362376" cy="2131715"/>
          </a:xfrm>
          <a:prstGeom prst="ellipse">
            <a:avLst/>
          </a:prstGeom>
          <a:ln w="57150">
            <a:solidFill>
              <a:srgbClr val="00B050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573787" y="5021921"/>
            <a:ext cx="23754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икогда не спят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3372" y="3929066"/>
            <a:ext cx="3382096" cy="2190088"/>
          </a:xfrm>
          <a:prstGeom prst="ellipse">
            <a:avLst/>
          </a:prstGeom>
          <a:ln w="57150">
            <a:solidFill>
              <a:srgbClr val="00B050"/>
            </a:solidFill>
          </a:ln>
        </p:spPr>
      </p:pic>
    </p:spTree>
    <p:extLst>
      <p:ext uri="{BB962C8B-B14F-4D97-AF65-F5344CB8AC3E}">
        <p14:creationId xmlns="" xmlns:p14="http://schemas.microsoft.com/office/powerpoint/2010/main" val="482559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4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Лепбук</a:t>
            </a:r>
            <a:r>
              <a:rPr lang="ru-RU" sz="4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«Бабочки»</a:t>
            </a:r>
          </a:p>
        </p:txBody>
      </p:sp>
      <p:pic>
        <p:nvPicPr>
          <p:cNvPr id="27651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427538" y="2300288"/>
            <a:ext cx="3789362" cy="2663825"/>
          </a:xfrm>
          <a:prstGeom prst="roundRect">
            <a:avLst/>
          </a:prstGeom>
          <a:noFill/>
          <a:ln w="57150">
            <a:solidFill>
              <a:srgbClr val="00B050"/>
            </a:solidFill>
            <a:miter lim="800000"/>
            <a:headEnd/>
            <a:tailEnd/>
          </a:ln>
        </p:spPr>
      </p:pic>
      <p:pic>
        <p:nvPicPr>
          <p:cNvPr id="27652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1304925"/>
            <a:ext cx="2895600" cy="4652963"/>
          </a:xfrm>
          <a:prstGeom prst="roundRect">
            <a:avLst/>
          </a:prstGeom>
          <a:noFill/>
          <a:ln w="57150">
            <a:solidFill>
              <a:srgbClr val="00B05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13" y="549275"/>
            <a:ext cx="8229600" cy="4525963"/>
          </a:xfrm>
        </p:spPr>
        <p:txBody>
          <a:bodyPr/>
          <a:lstStyle/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Использованная </a:t>
            </a:r>
            <a:r>
              <a:rPr lang="ru-RU" sz="4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</a:t>
            </a:r>
            <a:endParaRPr lang="ru-RU" sz="40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Популярная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энциклопедия для детей «Все обо всем», М., «АСТ», 1999. 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Энциклопедия «Бабочки», М., «ТЕРРА», 1999. </a:t>
            </a:r>
          </a:p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958410" y="4149080"/>
            <a:ext cx="7200800" cy="9856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sz="1600" i="1" dirty="0">
              <a:solidFill>
                <a:srgbClr val="00B050"/>
              </a:solidFill>
              <a:cs typeface="Arial" charset="0"/>
            </a:endParaRPr>
          </a:p>
        </p:txBody>
      </p:sp>
      <p:sp>
        <p:nvSpPr>
          <p:cNvPr id="5" name="Заголовок 5"/>
          <p:cNvSpPr txBox="1">
            <a:spLocks/>
          </p:cNvSpPr>
          <p:nvPr/>
        </p:nvSpPr>
        <p:spPr>
          <a:xfrm>
            <a:off x="638097" y="1916832"/>
            <a:ext cx="7521113" cy="1754326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r>
              <a:rPr lang="ru-RU" sz="5400" b="1" i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Arial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="" xmlns:p14="http://schemas.microsoft.com/office/powerpoint/2010/main" val="1781888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2699792" y="548680"/>
            <a:ext cx="4041775" cy="2737444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Животный мир полон удивительных процессов, но есть те, которые являются увлекательными и прекрасными – это как гусеницы превращаются в бабочек.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4611" y="3357562"/>
            <a:ext cx="4128113" cy="2996107"/>
          </a:xfrm>
          <a:prstGeom prst="roundRect">
            <a:avLst/>
          </a:prstGeom>
          <a:ln w="57150">
            <a:solidFill>
              <a:schemeClr val="accent3">
                <a:lumMod val="75000"/>
              </a:schemeClr>
            </a:solidFill>
          </a:ln>
        </p:spPr>
      </p:pic>
    </p:spTree>
    <p:extLst>
      <p:ext uri="{BB962C8B-B14F-4D97-AF65-F5344CB8AC3E}">
        <p14:creationId xmlns="" xmlns:p14="http://schemas.microsoft.com/office/powerpoint/2010/main" val="355529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340768"/>
            <a:ext cx="813690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 smtClean="0">
                <a:solidFill>
                  <a:srgbClr val="333333"/>
                </a:solidFill>
                <a:latin typeface="&amp;quot"/>
              </a:rPr>
              <a:t>      </a:t>
            </a:r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Цель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стать свидетелем одного из чудесных превращений в </a:t>
            </a:r>
            <a:r>
              <a:rPr lang="ru-RU" sz="20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природе.</a:t>
            </a:r>
            <a:endParaRPr lang="ru-RU" sz="2000" dirty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Объект 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исследования: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бабочки </a:t>
            </a:r>
            <a:endParaRPr lang="ru-RU" sz="2000" dirty="0" smtClean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Предмет 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исследования: 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 превращения гусеницы в бабочку.</a:t>
            </a:r>
          </a:p>
          <a:p>
            <a:pPr algn="just"/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Гипотеза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гусеница может превратиться в бабочку в домашних условиях.</a:t>
            </a:r>
          </a:p>
          <a:p>
            <a:pPr algn="just"/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 исследования: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эксперимент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  <a:endParaRPr lang="ru-RU" sz="2000" dirty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0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расширить знания об окружающем мире;</a:t>
            </a:r>
            <a:b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-) 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эксперимент по превращению бабочки из гусеницы в домашних условиях (найти яйца или гусеницу; вырастить бабочку; выпустить её на волю);</a:t>
            </a:r>
            <a:b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-) собрать и изучить </a:t>
            </a:r>
            <a:r>
              <a:rPr lang="ru-RU" sz="20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интересные факты о 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бабочках из дополнительных </a:t>
            </a:r>
            <a:r>
              <a:rPr lang="ru-RU" sz="20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источников.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333333"/>
                </a:solidFill>
                <a:latin typeface="&amp;quot"/>
              </a:rPr>
              <a:t/>
            </a:r>
            <a:br>
              <a:rPr lang="ru-RU" dirty="0">
                <a:solidFill>
                  <a:srgbClr val="333333"/>
                </a:solidFill>
                <a:latin typeface="&amp;quot"/>
              </a:rPr>
            </a:br>
            <a:endParaRPr lang="ru-RU" b="0" i="0" u="none" strike="noStrike" dirty="0">
              <a:solidFill>
                <a:srgbClr val="333333"/>
              </a:solidFill>
              <a:effectLst/>
              <a:latin typeface="&amp;quo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49968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788" y="2492896"/>
            <a:ext cx="4032448" cy="327935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00034" y="500042"/>
            <a:ext cx="814393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Метаморфоз</a:t>
            </a:r>
            <a:r>
              <a:rPr kumimoji="0" 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– </a:t>
            </a:r>
            <a:r>
              <a:rPr kumimoji="0" 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это процесс превращения гусеницы в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бабочку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24604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620687"/>
            <a:ext cx="4032448" cy="2688299"/>
          </a:xfrm>
          <a:prstGeom prst="roundRect">
            <a:avLst/>
          </a:prstGeom>
          <a:ln w="57150">
            <a:solidFill>
              <a:schemeClr val="accent3">
                <a:lumMod val="75000"/>
              </a:schemeClr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670" y="3759900"/>
            <a:ext cx="3560140" cy="2312306"/>
          </a:xfrm>
          <a:prstGeom prst="roundRect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134" y="3789040"/>
            <a:ext cx="3501275" cy="2354604"/>
          </a:xfrm>
          <a:prstGeom prst="roundRect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</p:pic>
    </p:spTree>
    <p:extLst>
      <p:ext uri="{BB962C8B-B14F-4D97-AF65-F5344CB8AC3E}">
        <p14:creationId xmlns="" xmlns:p14="http://schemas.microsoft.com/office/powerpoint/2010/main" val="3070090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143372" y="500042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Гусеница очень прожорливая. Она непрерывно поедает листья и растёт всё больше и больше.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992" y="1928802"/>
            <a:ext cx="2524125" cy="4010025"/>
          </a:xfrm>
          <a:prstGeom prst="snip2SameRect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</p:pic>
      <p:sp>
        <p:nvSpPr>
          <p:cNvPr id="2" name="TextBox 1"/>
          <p:cNvSpPr txBox="1"/>
          <p:nvPr/>
        </p:nvSpPr>
        <p:spPr>
          <a:xfrm>
            <a:off x="357158" y="4714884"/>
            <a:ext cx="29289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 августа я нашел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гусеницу крапивницы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6429574" y="2071492"/>
            <a:ext cx="2009385" cy="2581261"/>
          </a:xfrm>
          <a:prstGeom prst="roundRect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826822" y="1965643"/>
            <a:ext cx="2062623" cy="2736304"/>
          </a:xfrm>
          <a:prstGeom prst="roundRect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</p:pic>
    </p:spTree>
    <p:extLst>
      <p:ext uri="{BB962C8B-B14F-4D97-AF65-F5344CB8AC3E}">
        <p14:creationId xmlns="" xmlns:p14="http://schemas.microsoft.com/office/powerpoint/2010/main" val="511291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768" y="2571744"/>
            <a:ext cx="3440428" cy="3286148"/>
          </a:xfrm>
          <a:prstGeom prst="rect">
            <a:avLst/>
          </a:prstGeom>
          <a:ln w="57150">
            <a:solidFill>
              <a:srgbClr val="2BA53F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810393" y="1976029"/>
            <a:ext cx="5003695" cy="3480481"/>
          </a:xfrm>
          <a:prstGeom prst="rect">
            <a:avLst/>
          </a:prstGeom>
          <a:ln w="57150">
            <a:solidFill>
              <a:srgbClr val="2BA53F"/>
            </a:solidFill>
          </a:ln>
        </p:spPr>
      </p:pic>
      <p:sp>
        <p:nvSpPr>
          <p:cNvPr id="9" name="Rectangle 14"/>
          <p:cNvSpPr txBox="1">
            <a:spLocks noChangeArrowheads="1"/>
          </p:cNvSpPr>
          <p:nvPr/>
        </p:nvSpPr>
        <p:spPr bwMode="auto">
          <a:xfrm>
            <a:off x="2428860" y="500042"/>
            <a:ext cx="5072098" cy="42230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>
              <a:defRPr/>
            </a:pP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Уход за гусеницей</a:t>
            </a:r>
          </a:p>
        </p:txBody>
      </p:sp>
    </p:spTree>
    <p:extLst>
      <p:ext uri="{BB962C8B-B14F-4D97-AF65-F5344CB8AC3E}">
        <p14:creationId xmlns="" xmlns:p14="http://schemas.microsoft.com/office/powerpoint/2010/main" val="33952488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99255" y="4791339"/>
            <a:ext cx="417646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гусеница  становится довольно большой, она  перестаёт  есть  и  удобно  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устраивается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на  каком-нибудь  листке  или  ветке.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992" y="1071546"/>
            <a:ext cx="2599472" cy="3083995"/>
          </a:xfrm>
          <a:prstGeom prst="roundRect">
            <a:avLst/>
          </a:prstGeom>
          <a:ln w="38100">
            <a:solidFill>
              <a:srgbClr val="2BA53F"/>
            </a:solidFill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2285992"/>
            <a:ext cx="2651990" cy="2426418"/>
          </a:xfrm>
          <a:prstGeom prst="roundRect">
            <a:avLst/>
          </a:prstGeom>
          <a:ln w="38100">
            <a:solidFill>
              <a:srgbClr val="2BA53F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4860032" y="4767487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Через 5 дней  гусеница окуклилась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286512" y="500042"/>
            <a:ext cx="2361296" cy="3083995"/>
          </a:xfrm>
          <a:prstGeom prst="roundRect">
            <a:avLst/>
          </a:prstGeom>
          <a:ln w="38100">
            <a:solidFill>
              <a:srgbClr val="2BA53F"/>
            </a:solidFill>
          </a:ln>
        </p:spPr>
      </p:pic>
    </p:spTree>
    <p:extLst>
      <p:ext uri="{BB962C8B-B14F-4D97-AF65-F5344CB8AC3E}">
        <p14:creationId xmlns="" xmlns:p14="http://schemas.microsoft.com/office/powerpoint/2010/main" val="15360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1223120" y="525697"/>
            <a:ext cx="6480720" cy="936104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Внутри  кокона  растёт  б а б о ч к а.  Приходит  время, и  она  выползает  наружу.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0430" y="1643050"/>
            <a:ext cx="2190252" cy="1582993"/>
          </a:xfrm>
          <a:prstGeom prst="roundRect">
            <a:avLst/>
          </a:prstGeom>
          <a:ln w="28575">
            <a:solidFill>
              <a:srgbClr val="2BA53F"/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96" y="1357298"/>
            <a:ext cx="2985380" cy="1990253"/>
          </a:xfrm>
          <a:prstGeom prst="roundRect">
            <a:avLst/>
          </a:prstGeom>
          <a:ln w="38100">
            <a:solidFill>
              <a:srgbClr val="2BA53F"/>
            </a:solidFill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6446" y="1428736"/>
            <a:ext cx="2951819" cy="1967879"/>
          </a:xfrm>
          <a:prstGeom prst="roundRect">
            <a:avLst/>
          </a:prstGeom>
          <a:ln w="38100">
            <a:solidFill>
              <a:srgbClr val="2BA53F"/>
            </a:solidFill>
          </a:ln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050" y="3500438"/>
            <a:ext cx="2221238" cy="2857520"/>
          </a:xfrm>
          <a:prstGeom prst="roundRect">
            <a:avLst/>
          </a:prstGeom>
          <a:ln w="38100">
            <a:solidFill>
              <a:srgbClr val="2BA53F"/>
            </a:solidFill>
          </a:ln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818" y="3929066"/>
            <a:ext cx="3203848" cy="2135899"/>
          </a:xfrm>
          <a:prstGeom prst="roundRect">
            <a:avLst/>
          </a:prstGeom>
          <a:ln w="38100">
            <a:solidFill>
              <a:srgbClr val="2BA53F"/>
            </a:solidFill>
          </a:ln>
        </p:spPr>
      </p:pic>
      <p:sp>
        <p:nvSpPr>
          <p:cNvPr id="2" name="TextBox 1"/>
          <p:cNvSpPr txBox="1"/>
          <p:nvPr/>
        </p:nvSpPr>
        <p:spPr>
          <a:xfrm>
            <a:off x="395536" y="4005064"/>
            <a:ext cx="22322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ерез 14 дней после окукливания появилась бабочка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87305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40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B050"/>
      </a:hlink>
      <a:folHlink>
        <a:srgbClr val="00B05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1826</TotalTime>
  <Words>298</Words>
  <Application>Microsoft Office PowerPoint</Application>
  <PresentationFormat>Экран (4:3)</PresentationFormat>
  <Paragraphs>55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Итоги исследования</vt:lpstr>
      <vt:lpstr>Вывод</vt:lpstr>
      <vt:lpstr>Слайд 13</vt:lpstr>
      <vt:lpstr>Слайд 14</vt:lpstr>
      <vt:lpstr>Лепбук «Бабочки»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Экологический-1</dc:title>
  <dc:creator>Фокина Лидия Петровна</dc:creator>
  <cp:keywords>Шаблон презентации</cp:keywords>
  <cp:lastModifiedBy>КАБ 11Н</cp:lastModifiedBy>
  <cp:revision>62</cp:revision>
  <dcterms:created xsi:type="dcterms:W3CDTF">2017-02-23T13:11:39Z</dcterms:created>
  <dcterms:modified xsi:type="dcterms:W3CDTF">2020-01-14T13:45:24Z</dcterms:modified>
</cp:coreProperties>
</file>