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4" r:id="rId1"/>
    <p:sldMasterId id="2147483685" r:id="rId2"/>
    <p:sldMasterId id="2147483686" r:id="rId3"/>
  </p:sldMasterIdLst>
  <p:notesMasterIdLst>
    <p:notesMasterId r:id="rId19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7559675" cy="106918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 /><Relationship Id="rId13" Type="http://schemas.openxmlformats.org/officeDocument/2006/relationships/slide" Target="slides/slide10.xml" /><Relationship Id="rId18" Type="http://schemas.openxmlformats.org/officeDocument/2006/relationships/slide" Target="slides/slide15.xml" /><Relationship Id="rId3" Type="http://schemas.openxmlformats.org/officeDocument/2006/relationships/slideMaster" Target="slideMasters/slideMaster3.xml" /><Relationship Id="rId21" Type="http://schemas.openxmlformats.org/officeDocument/2006/relationships/viewProps" Target="viewProps.xml" /><Relationship Id="rId7" Type="http://schemas.openxmlformats.org/officeDocument/2006/relationships/slide" Target="slides/slide4.xml" /><Relationship Id="rId12" Type="http://schemas.openxmlformats.org/officeDocument/2006/relationships/slide" Target="slides/slide9.xml" /><Relationship Id="rId17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16" Type="http://schemas.openxmlformats.org/officeDocument/2006/relationships/slide" Target="slides/slide13.xml" /><Relationship Id="rId20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3.xml" /><Relationship Id="rId11" Type="http://schemas.openxmlformats.org/officeDocument/2006/relationships/slide" Target="slides/slide8.xml" /><Relationship Id="rId5" Type="http://schemas.openxmlformats.org/officeDocument/2006/relationships/slide" Target="slides/slide2.xml" /><Relationship Id="rId15" Type="http://schemas.openxmlformats.org/officeDocument/2006/relationships/slide" Target="slides/slide12.xml" /><Relationship Id="rId23" Type="http://schemas.openxmlformats.org/officeDocument/2006/relationships/tableStyles" Target="tableStyles.xml" /><Relationship Id="rId10" Type="http://schemas.openxmlformats.org/officeDocument/2006/relationships/slide" Target="slides/slide7.xml" /><Relationship Id="rId19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9" Type="http://schemas.openxmlformats.org/officeDocument/2006/relationships/slide" Target="slides/slide6.xml" /><Relationship Id="rId14" Type="http://schemas.openxmlformats.org/officeDocument/2006/relationships/slide" Target="slides/slide11.xml" /><Relationship Id="rId22" Type="http://schemas.openxmlformats.org/officeDocument/2006/relationships/theme" Target="theme/theme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 /><Relationship Id="rId1" Type="http://schemas.openxmlformats.org/officeDocument/2006/relationships/notesMaster" Target="../notesMasters/notesMaster1.xml" 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 /><Relationship Id="rId1" Type="http://schemas.openxmlformats.org/officeDocument/2006/relationships/notesMaster" Target="../notesMasters/notesMaster1.xml" 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0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1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2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4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5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5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6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7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8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9:notes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>
            <a:spLocks noGrp="1"/>
          </p:cNvSpPr>
          <p:nvPr>
            <p:ph type="subTitle" idx="1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2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2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3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3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3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4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5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5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5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6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6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6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6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6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6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8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0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30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1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2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3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2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>
            <a:spLocks noGrp="1"/>
          </p:cNvSpPr>
          <p:nvPr>
            <p:ph type="subTitle" idx="1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4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4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34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5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3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3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5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6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3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6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6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7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37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3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8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38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9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9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9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39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39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9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subTitle" idx="1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8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8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 /><Relationship Id="rId13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7" Type="http://schemas.openxmlformats.org/officeDocument/2006/relationships/slideLayout" Target="../slideLayouts/slideLayout19.xml" /><Relationship Id="rId12" Type="http://schemas.openxmlformats.org/officeDocument/2006/relationships/slideLayout" Target="../slideLayouts/slideLayout24.xml" /><Relationship Id="rId2" Type="http://schemas.openxmlformats.org/officeDocument/2006/relationships/slideLayout" Target="../slideLayouts/slideLayout14.xml" /><Relationship Id="rId1" Type="http://schemas.openxmlformats.org/officeDocument/2006/relationships/slideLayout" Target="../slideLayouts/slideLayout13.xml" /><Relationship Id="rId6" Type="http://schemas.openxmlformats.org/officeDocument/2006/relationships/slideLayout" Target="../slideLayouts/slideLayout18.xml" /><Relationship Id="rId11" Type="http://schemas.openxmlformats.org/officeDocument/2006/relationships/slideLayout" Target="../slideLayouts/slideLayout23.xml" /><Relationship Id="rId5" Type="http://schemas.openxmlformats.org/officeDocument/2006/relationships/slideLayout" Target="../slideLayouts/slideLayout17.xml" /><Relationship Id="rId10" Type="http://schemas.openxmlformats.org/officeDocument/2006/relationships/slideLayout" Target="../slideLayouts/slideLayout22.xml" /><Relationship Id="rId4" Type="http://schemas.openxmlformats.org/officeDocument/2006/relationships/slideLayout" Target="../slideLayouts/slideLayout16.xml" /><Relationship Id="rId9" Type="http://schemas.openxmlformats.org/officeDocument/2006/relationships/slideLayout" Target="../slideLayouts/slideLayout21.xml" 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 /><Relationship Id="rId13" Type="http://schemas.openxmlformats.org/officeDocument/2006/relationships/theme" Target="../theme/theme3.xml" /><Relationship Id="rId3" Type="http://schemas.openxmlformats.org/officeDocument/2006/relationships/slideLayout" Target="../slideLayouts/slideLayout27.xml" /><Relationship Id="rId7" Type="http://schemas.openxmlformats.org/officeDocument/2006/relationships/slideLayout" Target="../slideLayouts/slideLayout31.xml" /><Relationship Id="rId12" Type="http://schemas.openxmlformats.org/officeDocument/2006/relationships/slideLayout" Target="../slideLayouts/slideLayout36.xml" /><Relationship Id="rId2" Type="http://schemas.openxmlformats.org/officeDocument/2006/relationships/slideLayout" Target="../slideLayouts/slideLayout26.xml" /><Relationship Id="rId1" Type="http://schemas.openxmlformats.org/officeDocument/2006/relationships/slideLayout" Target="../slideLayouts/slideLayout25.xml" /><Relationship Id="rId6" Type="http://schemas.openxmlformats.org/officeDocument/2006/relationships/slideLayout" Target="../slideLayouts/slideLayout30.xml" /><Relationship Id="rId11" Type="http://schemas.openxmlformats.org/officeDocument/2006/relationships/slideLayout" Target="../slideLayouts/slideLayout35.xml" /><Relationship Id="rId5" Type="http://schemas.openxmlformats.org/officeDocument/2006/relationships/slideLayout" Target="../slideLayouts/slideLayout29.xml" /><Relationship Id="rId10" Type="http://schemas.openxmlformats.org/officeDocument/2006/relationships/slideLayout" Target="../slideLayouts/slideLayout34.xml" /><Relationship Id="rId4" Type="http://schemas.openxmlformats.org/officeDocument/2006/relationships/slideLayout" Target="../slideLayouts/slideLayout28.xml" /><Relationship Id="rId9" Type="http://schemas.openxmlformats.org/officeDocument/2006/relationships/slideLayout" Target="../slideLayouts/slideLayout3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" name="Google Shape;10;p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7"/>
          <p:cNvSpPr txBox="1"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8" name="Google Shape;118;p27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13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notesSlide" Target="../notesSlides/notesSlide11.xml" /><Relationship Id="rId1" Type="http://schemas.openxmlformats.org/officeDocument/2006/relationships/slideLayout" Target="../slideLayouts/slideLayout13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 /><Relationship Id="rId2" Type="http://schemas.openxmlformats.org/officeDocument/2006/relationships/notesSlide" Target="../notesSlides/notesSlide12.xml" /><Relationship Id="rId1" Type="http://schemas.openxmlformats.org/officeDocument/2006/relationships/slideLayout" Target="../slideLayouts/slideLayout25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 /><Relationship Id="rId2" Type="http://schemas.openxmlformats.org/officeDocument/2006/relationships/notesSlide" Target="../notesSlides/notesSlide13.xml" /><Relationship Id="rId1" Type="http://schemas.openxmlformats.org/officeDocument/2006/relationships/slideLayout" Target="../slideLayouts/slideLayout25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 /><Relationship Id="rId2" Type="http://schemas.openxmlformats.org/officeDocument/2006/relationships/notesSlide" Target="../notesSlides/notesSlide14.xml" /><Relationship Id="rId1" Type="http://schemas.openxmlformats.org/officeDocument/2006/relationships/slideLayout" Target="../slideLayouts/slideLayout25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15.xml" /><Relationship Id="rId1" Type="http://schemas.openxmlformats.org/officeDocument/2006/relationships/slideLayout" Target="../slideLayouts/slideLayout25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13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13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13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13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13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25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25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25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40"/>
          <p:cNvSpPr txBox="1"/>
          <p:nvPr/>
        </p:nvSpPr>
        <p:spPr>
          <a:xfrm>
            <a:off x="373680" y="3048840"/>
            <a:ext cx="5463000" cy="1869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Тайны фломастеров</a:t>
            </a:r>
            <a:r>
              <a:rPr lang="ru-RU" sz="6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6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40"/>
          <p:cNvSpPr txBox="1"/>
          <p:nvPr/>
        </p:nvSpPr>
        <p:spPr>
          <a:xfrm>
            <a:off x="1523880" y="7526880"/>
            <a:ext cx="9143640" cy="2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9"/>
          <p:cNvSpPr/>
          <p:nvPr/>
        </p:nvSpPr>
        <p:spPr>
          <a:xfrm>
            <a:off x="0" y="0"/>
            <a:ext cx="608184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49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rgbClr val="ED7D31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6" name="Google Shape;246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9"/>
          <p:cNvSpPr txBox="1"/>
          <p:nvPr/>
        </p:nvSpPr>
        <p:spPr>
          <a:xfrm>
            <a:off x="640080" y="2053800"/>
            <a:ext cx="3668760" cy="2759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Чем опасны </a:t>
            </a:r>
            <a:br>
              <a:rPr lang="ru-RU" sz="1800" b="0" i="0" u="none" strike="noStrike" cap="none"/>
            </a:br>
            <a:r>
              <a:rPr lang="ru-RU" sz="4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фломастеры</a:t>
            </a:r>
            <a:endParaRPr sz="4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49"/>
          <p:cNvSpPr txBox="1"/>
          <p:nvPr/>
        </p:nvSpPr>
        <p:spPr>
          <a:xfrm>
            <a:off x="5817240" y="744480"/>
            <a:ext cx="5305680" cy="5575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Даже самые дорогие и качественные фломастеры, так или иначе, содержат так называемые сложные летучие вещества (COV), представляющих опасность при вдыхании (а также проникновению через кожу) и накапливающихся в организме.​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 этом то и тайна, ведь мало кто из взрослых и детей об этом знают.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Если выбирать меньшее из зол, то предпочтительнее покупать фломастеры, которые ничем не пахнут и изготовлены на основе водорастворимых чернил.​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50"/>
          <p:cNvSpPr/>
          <p:nvPr/>
        </p:nvSpPr>
        <p:spPr>
          <a:xfrm>
            <a:off x="838080" y="0"/>
            <a:ext cx="10909800" cy="6857640"/>
          </a:xfrm>
          <a:prstGeom prst="rect">
            <a:avLst/>
          </a:prstGeom>
          <a:gradFill>
            <a:gsLst>
              <a:gs pos="0">
                <a:srgbClr val="3965B5"/>
              </a:gs>
              <a:gs pos="100000">
                <a:srgbClr val="11151A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4" name="Google Shape;254;p50"/>
          <p:cNvPicPr preferRelativeResize="0"/>
          <p:nvPr/>
        </p:nvPicPr>
        <p:blipFill rotWithShape="1">
          <a:blip r:embed="rId3">
            <a:alphaModFix/>
          </a:blip>
          <a:srcRect l="3963" t="3963" r="3964" b="3964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50"/>
          <p:cNvSpPr txBox="1"/>
          <p:nvPr/>
        </p:nvSpPr>
        <p:spPr>
          <a:xfrm>
            <a:off x="2561040" y="171720"/>
            <a:ext cx="7012440" cy="2446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Моё исследование: “Фломастеры разных производителей!”</a:t>
            </a:r>
            <a:endParaRPr sz="4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50"/>
          <p:cNvSpPr txBox="1"/>
          <p:nvPr/>
        </p:nvSpPr>
        <p:spPr>
          <a:xfrm>
            <a:off x="2561040" y="3004200"/>
            <a:ext cx="7673760" cy="2707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Чтобы для себя узнать, какие фломастеры лучше, я решила провести сравнение фломастеров разных марок. Обошла 3 канцелярских магазина и купила 3 вида фломастеров.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51"/>
          <p:cNvSpPr/>
          <p:nvPr/>
        </p:nvSpPr>
        <p:spPr>
          <a:xfrm>
            <a:off x="0" y="0"/>
            <a:ext cx="1218852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51"/>
          <p:cNvSpPr txBox="1"/>
          <p:nvPr/>
        </p:nvSpPr>
        <p:spPr>
          <a:xfrm>
            <a:off x="643320" y="643320"/>
            <a:ext cx="4807080" cy="4983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Одни - самые дешевые, за 44 рубля фирма “Школа талантов” 12 цветов. Начнем с того, что колпачок у них не вентилируемый, материал корпуса сделан из пвх. Стержень очень твердый, рисует очень тонко, поэтому раскрашивать ими не очень красиво и удобно. А самое плохое, что они сильно пахнут и очень неприятно.</a:t>
            </a: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3" name="Google Shape;263;p51"/>
          <p:cNvPicPr preferRelativeResize="0"/>
          <p:nvPr/>
        </p:nvPicPr>
        <p:blipFill rotWithShape="1">
          <a:blip r:embed="rId3">
            <a:alphaModFix/>
          </a:blip>
          <a:srcRect t="5399"/>
          <a:stretch/>
        </p:blipFill>
        <p:spPr>
          <a:xfrm>
            <a:off x="6229080" y="86400"/>
            <a:ext cx="5962320" cy="6857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52"/>
          <p:cNvSpPr/>
          <p:nvPr/>
        </p:nvSpPr>
        <p:spPr>
          <a:xfrm>
            <a:off x="0" y="0"/>
            <a:ext cx="1218852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52"/>
          <p:cNvSpPr txBox="1"/>
          <p:nvPr/>
        </p:nvSpPr>
        <p:spPr>
          <a:xfrm>
            <a:off x="504000" y="316800"/>
            <a:ext cx="5669640" cy="58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Вторые - по средней цене, за 183 рубля фирма “Каляка-маляка” 18 цветов. Колпачок вентилируемый, заглушка плотно закрыта, зубами не отгрызть. Стержень более мягкий и им хорошо рисовать и раскрашивать. Корпус сделан из пластика, это первый минус. Второй минус - чернила сделаны на спиртовой основе, так же есть сильный запах. Что первый вид фломастеров, что второй вид очень сложно отстирать от одежды и не сразу смываются мыльной водой с рук, хотя на упаковке фирмы “Каляка-маляка” написано, что фломастеры смываемые.</a:t>
            </a: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0" name="Google Shape;270;p52"/>
          <p:cNvPicPr preferRelativeResize="0"/>
          <p:nvPr/>
        </p:nvPicPr>
        <p:blipFill rotWithShape="1">
          <a:blip r:embed="rId3">
            <a:alphaModFix/>
          </a:blip>
          <a:srcRect l="4753" r="10259" b="3"/>
          <a:stretch/>
        </p:blipFill>
        <p:spPr>
          <a:xfrm>
            <a:off x="6229080" y="0"/>
            <a:ext cx="5962320" cy="6857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3"/>
          <p:cNvSpPr/>
          <p:nvPr/>
        </p:nvSpPr>
        <p:spPr>
          <a:xfrm>
            <a:off x="0" y="0"/>
            <a:ext cx="1218852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53"/>
          <p:cNvSpPr txBox="1"/>
          <p:nvPr/>
        </p:nvSpPr>
        <p:spPr>
          <a:xfrm>
            <a:off x="724320" y="1175400"/>
            <a:ext cx="6043680" cy="5400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Третий вид фломастеров - более дороже, за 480 рублей фирма “Милан” 10 цветов. Мне они понравились с первого взгляда. Колпачок вентилируемый, корпус из пластика, но так просто его не сломать. Фиксированный пишущий узел не даст стержню провалиться даже при сильном нажатии. Пишущий узел диаметром 0,5-4 мм позволяет рисовать так тонкой линией так и более толстой для быстрого разукрашивания рисунков. Также, наконечник-кисть позволяет проводить единую линию одинаковой толщины и интенсивности или менять толщину линии, как при рисовании кистью. Чернила на водяной основе и совсем не пахнут. С рук фломастер смылся без усилий, но с мылом. А что мне понравилось, так это то, что цвета яркие и насыщенные.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7" name="Google Shape;277;p53"/>
          <p:cNvPicPr preferRelativeResize="0"/>
          <p:nvPr/>
        </p:nvPicPr>
        <p:blipFill rotWithShape="1">
          <a:blip r:embed="rId3">
            <a:alphaModFix/>
          </a:blip>
          <a:srcRect l="13054"/>
          <a:stretch/>
        </p:blipFill>
        <p:spPr>
          <a:xfrm>
            <a:off x="6976800" y="0"/>
            <a:ext cx="6523200" cy="6857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4"/>
          <p:cNvSpPr/>
          <p:nvPr/>
        </p:nvSpPr>
        <p:spPr>
          <a:xfrm>
            <a:off x="0" y="0"/>
            <a:ext cx="608184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54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gradFill>
            <a:gsLst>
              <a:gs pos="0">
                <a:srgbClr val="3965B5"/>
              </a:gs>
              <a:gs pos="100000">
                <a:srgbClr val="3B3838"/>
              </a:gs>
            </a:gsLst>
            <a:lin ang="4200000" scaled="0"/>
          </a:gradFill>
          <a:ln>
            <a:noFill/>
          </a:ln>
        </p:spPr>
        <p:txBody>
          <a:bodyPr spcFirstLastPara="1" wrap="square" lIns="90000" tIns="45000" rIns="90000" bIns="450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latin typeface="Arial"/>
                <a:ea typeface="Arial"/>
                <a:cs typeface="Arial"/>
                <a:sym typeface="Arial"/>
              </a:rPr>
              <a:t>             </a:t>
            </a:r>
            <a:r>
              <a:rPr lang="ru-RU" sz="2800" b="0" i="1" u="none" strike="noStrike" cap="none">
                <a:solidFill>
                  <a:srgbClr val="FFF5CE"/>
                </a:solidFill>
                <a:latin typeface="Arial"/>
                <a:ea typeface="Arial"/>
                <a:cs typeface="Arial"/>
                <a:sym typeface="Arial"/>
              </a:rPr>
              <a:t>Заключение</a:t>
            </a:r>
            <a:endParaRPr sz="2800" b="0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4" name="Google Shape;284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54"/>
          <p:cNvSpPr txBox="1"/>
          <p:nvPr/>
        </p:nvSpPr>
        <p:spPr>
          <a:xfrm>
            <a:off x="5240880" y="400320"/>
            <a:ext cx="6644880" cy="595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ходе исследования я изучила историю и состав фломастеров, проанализировала, что некачественные канцелярские товары вредят здоровью, пояснила, как правильно выбрать фломастеры и в практической работе сравнила фломастеры разных марок.</a:t>
            </a:r>
            <a:br>
              <a:rPr lang="ru-RU" sz="1800"/>
            </a:br>
            <a:r>
              <a:rPr lang="ru-RU" sz="2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Изучив имеющиеся у меня фломастеры, я сделала вывод, что все они могут быть использованы по назначению. На упаковке от фломастеров размещена информация о материале, из которого они изготовлены, сведения о производителе, срок годности и состав чернил. Для здоровья детей, лучше выбирать фломастеры на водяной основе, без запахов, с вентилируемым колпачком и с корпусом из полипропилена, чтоб его бело не легко разгрызть.</a:t>
            </a:r>
            <a:br>
              <a:rPr lang="ru-RU" sz="1800"/>
            </a:br>
            <a:endParaRPr sz="24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54"/>
          <p:cNvSpPr txBox="1"/>
          <p:nvPr/>
        </p:nvSpPr>
        <p:spPr>
          <a:xfrm>
            <a:off x="5113080" y="514440"/>
            <a:ext cx="5305680" cy="523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800" b="0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41"/>
          <p:cNvSpPr/>
          <p:nvPr/>
        </p:nvSpPr>
        <p:spPr>
          <a:xfrm>
            <a:off x="0" y="0"/>
            <a:ext cx="608184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41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rgbClr val="ED7D31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9" name="Google Shape;179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41"/>
          <p:cNvSpPr txBox="1"/>
          <p:nvPr/>
        </p:nvSpPr>
        <p:spPr>
          <a:xfrm>
            <a:off x="640080" y="2053800"/>
            <a:ext cx="3668760" cy="2759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Фломастер</a:t>
            </a:r>
            <a:endParaRPr sz="4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41"/>
          <p:cNvSpPr txBox="1"/>
          <p:nvPr/>
        </p:nvSpPr>
        <p:spPr>
          <a:xfrm>
            <a:off x="6090480" y="801720"/>
            <a:ext cx="5305680" cy="523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marR="0" lvl="0" indent="-2282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lang="ru-RU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инструмент для письма и рисования при помощи краски, стекающей из резервуара к наконечнику из пористого материала </a:t>
            </a: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3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2"/>
          <p:cNvSpPr/>
          <p:nvPr/>
        </p:nvSpPr>
        <p:spPr>
          <a:xfrm>
            <a:off x="355680" y="0"/>
            <a:ext cx="11480040" cy="2753640"/>
          </a:xfrm>
          <a:prstGeom prst="rect">
            <a:avLst/>
          </a:prstGeom>
          <a:gradFill>
            <a:gsLst>
              <a:gs pos="0">
                <a:srgbClr val="FFC000"/>
              </a:gs>
              <a:gs pos="100000">
                <a:srgbClr val="ED7D31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7" name="Google Shape;187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42"/>
          <p:cNvSpPr txBox="1"/>
          <p:nvPr/>
        </p:nvSpPr>
        <p:spPr>
          <a:xfrm>
            <a:off x="1179360" y="826560"/>
            <a:ext cx="98330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0" i="0" u="none" strike="noStrike" cap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Фломастерами называют несколько видов пишущих принадлежностей: </a:t>
            </a:r>
            <a:endParaRPr sz="4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42"/>
          <p:cNvSpPr txBox="1"/>
          <p:nvPr/>
        </p:nvSpPr>
        <p:spPr>
          <a:xfrm>
            <a:off x="762120" y="2690280"/>
            <a:ext cx="10724760" cy="3814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24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•"/>
            </a:pPr>
            <a:r>
              <a:rPr lang="ru-RU" sz="26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перманентные маркеры;</a:t>
            </a: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24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•"/>
            </a:pPr>
            <a:r>
              <a:rPr lang="ru-RU" sz="26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смывающиеся (стираемые) маркеры для досок;</a:t>
            </a: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24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•"/>
            </a:pPr>
            <a:r>
              <a:rPr lang="ru-RU" sz="26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текстовыделители;</a:t>
            </a: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24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•"/>
            </a:pPr>
            <a:r>
              <a:rPr lang="ru-RU" sz="26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капиллярные ручки;</a:t>
            </a: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24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•"/>
            </a:pPr>
            <a:r>
              <a:rPr lang="ru-RU" sz="26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Фломастеры.</a:t>
            </a: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r>
              <a:rPr lang="ru-RU" sz="26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Различаются они составом красящего вещества, формой и назначением. Не существует общего термина для обозначения фломастера, в разных странах для этого часто используются имена брендов их изготовителей.</a:t>
            </a: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3"/>
          <p:cNvSpPr/>
          <p:nvPr/>
        </p:nvSpPr>
        <p:spPr>
          <a:xfrm>
            <a:off x="0" y="0"/>
            <a:ext cx="608184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43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gradFill>
            <a:gsLst>
              <a:gs pos="0">
                <a:srgbClr val="3965B5"/>
              </a:gs>
              <a:gs pos="100000">
                <a:srgbClr val="3B3838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6" name="Google Shape;196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43"/>
          <p:cNvSpPr txBox="1"/>
          <p:nvPr/>
        </p:nvSpPr>
        <p:spPr>
          <a:xfrm>
            <a:off x="640080" y="2053800"/>
            <a:ext cx="3668760" cy="2759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История создания фломастеров </a:t>
            </a:r>
            <a:endParaRPr sz="4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43"/>
          <p:cNvSpPr txBox="1"/>
          <p:nvPr/>
        </p:nvSpPr>
        <p:spPr>
          <a:xfrm>
            <a:off x="5874840" y="255600"/>
            <a:ext cx="5952600" cy="659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Первый в истории человечества фломастер был изобретён в Древнем Египте. В гробнице Тутанхамона археологи обнаружили предмет, напоминающий медный карандаш. Он и стал отцом современного фломастера.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r>
              <a:rPr lang="ru-RU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Считается, что впервые фломастеры были изобретены в 1942 году японцем Юкио Хори. А первые разноцветные фломастеры поступили в продажу в Японии 17 марта 1960 г. Выпустила их японская торговая марка FLO-MASTER. Своё название фломастер получил от английского слова «флоф», что в переводе обозначает «струиться, течь».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4"/>
          <p:cNvSpPr/>
          <p:nvPr/>
        </p:nvSpPr>
        <p:spPr>
          <a:xfrm>
            <a:off x="355680" y="0"/>
            <a:ext cx="11480040" cy="2753640"/>
          </a:xfrm>
          <a:prstGeom prst="rect">
            <a:avLst/>
          </a:prstGeom>
          <a:gradFill>
            <a:gsLst>
              <a:gs pos="0">
                <a:srgbClr val="3965B5"/>
              </a:gs>
              <a:gs pos="100000">
                <a:srgbClr val="3B3838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4" name="Google Shape;204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44"/>
          <p:cNvSpPr txBox="1"/>
          <p:nvPr/>
        </p:nvSpPr>
        <p:spPr>
          <a:xfrm>
            <a:off x="1179360" y="826560"/>
            <a:ext cx="98330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Состав фломастеров</a:t>
            </a:r>
            <a:endParaRPr sz="4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44"/>
          <p:cNvSpPr txBox="1"/>
          <p:nvPr/>
        </p:nvSpPr>
        <p:spPr>
          <a:xfrm>
            <a:off x="632880" y="2604240"/>
            <a:ext cx="11069640" cy="403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Давайте разберём фломастер на кусочки и посмотрим на него изнутри!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24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ru-RU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Корпус;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24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ru-RU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Стержень;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24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ru-RU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Чернила;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24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ru-RU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Резервуар для чернил;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24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ru-RU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Заглушка;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240" algn="just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ru-RU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Колпачок;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5"/>
          <p:cNvSpPr/>
          <p:nvPr/>
        </p:nvSpPr>
        <p:spPr>
          <a:xfrm>
            <a:off x="0" y="0"/>
            <a:ext cx="608184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45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gradFill>
            <a:gsLst>
              <a:gs pos="0">
                <a:srgbClr val="3965B5"/>
              </a:gs>
              <a:gs pos="100000">
                <a:srgbClr val="3B3838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3" name="Google Shape;213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45"/>
          <p:cNvSpPr txBox="1"/>
          <p:nvPr/>
        </p:nvSpPr>
        <p:spPr>
          <a:xfrm>
            <a:off x="640080" y="2053800"/>
            <a:ext cx="3668760" cy="2759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ru-RU" sz="4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Выбор фломастеров –правила и советы</a:t>
            </a:r>
            <a:r>
              <a:rPr lang="ru-RU" sz="4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4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45"/>
          <p:cNvSpPr txBox="1"/>
          <p:nvPr/>
        </p:nvSpPr>
        <p:spPr>
          <a:xfrm>
            <a:off x="6018840" y="1420200"/>
            <a:ext cx="5535720" cy="435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  упаковке фломастеров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lang="ru-RU" sz="2800" b="1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обязательно должна быть информация о том из какого материала изготовлен фломастер, сведения о производители, сроки годности, а также составы чернил.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6"/>
          <p:cNvSpPr/>
          <p:nvPr/>
        </p:nvSpPr>
        <p:spPr>
          <a:xfrm>
            <a:off x="279360" y="0"/>
            <a:ext cx="11912400" cy="6857640"/>
          </a:xfrm>
          <a:prstGeom prst="rect">
            <a:avLst/>
          </a:prstGeom>
          <a:gradFill>
            <a:gsLst>
              <a:gs pos="0">
                <a:srgbClr val="3965B5"/>
              </a:gs>
              <a:gs pos="100000">
                <a:srgbClr val="3B3838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1" name="Google Shape;221;p46"/>
          <p:cNvPicPr preferRelativeResize="0"/>
          <p:nvPr/>
        </p:nvPicPr>
        <p:blipFill rotWithShape="1">
          <a:blip r:embed="rId3">
            <a:alphaModFix/>
          </a:blip>
          <a:srcRect l="49934" t="3963" b="3964"/>
          <a:stretch/>
        </p:blipFill>
        <p:spPr>
          <a:xfrm>
            <a:off x="5562720" y="0"/>
            <a:ext cx="662940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46"/>
          <p:cNvSpPr/>
          <p:nvPr/>
        </p:nvSpPr>
        <p:spPr>
          <a:xfrm>
            <a:off x="0" y="0"/>
            <a:ext cx="590040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46"/>
          <p:cNvSpPr txBox="1"/>
          <p:nvPr/>
        </p:nvSpPr>
        <p:spPr>
          <a:xfrm>
            <a:off x="640080" y="1314000"/>
            <a:ext cx="6896160" cy="513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Перед тем как купить красочную коробочку, не забудьте внимательно прочитать всё, что на ней написано. Там обязательно будет указано, что фломастеры не рекомендуются детям младше 3 лет. Вызвано это тем, что любой фломастер содержит мелкие части. В частности — колпачок, предохраняющий пишущий стержень от высыхания. Малышам нужно покупать фломастеры с длинными, достаточно крупными и обязательно вентилируемыми колпачками, если такой колпачок окажется в дыхательных путях, ребенок не задохнется, пока ему будет оказываться помощь.</a:t>
            </a:r>
            <a:br>
              <a:rPr lang="ru-RU" sz="1800" b="0" i="0" u="none" strike="noStrike" cap="none"/>
            </a:b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7"/>
          <p:cNvSpPr/>
          <p:nvPr/>
        </p:nvSpPr>
        <p:spPr>
          <a:xfrm>
            <a:off x="279360" y="0"/>
            <a:ext cx="11912400" cy="6857640"/>
          </a:xfrm>
          <a:prstGeom prst="rect">
            <a:avLst/>
          </a:prstGeom>
          <a:gradFill>
            <a:gsLst>
              <a:gs pos="0">
                <a:srgbClr val="3965B5"/>
              </a:gs>
              <a:gs pos="100000">
                <a:srgbClr val="3B3838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9" name="Google Shape;229;p47"/>
          <p:cNvPicPr preferRelativeResize="0"/>
          <p:nvPr/>
        </p:nvPicPr>
        <p:blipFill rotWithShape="1">
          <a:blip r:embed="rId3">
            <a:alphaModFix/>
          </a:blip>
          <a:srcRect l="49934" t="3963" b="3964"/>
          <a:stretch/>
        </p:blipFill>
        <p:spPr>
          <a:xfrm>
            <a:off x="5562720" y="0"/>
            <a:ext cx="662940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47"/>
          <p:cNvSpPr/>
          <p:nvPr/>
        </p:nvSpPr>
        <p:spPr>
          <a:xfrm>
            <a:off x="0" y="0"/>
            <a:ext cx="590040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47"/>
          <p:cNvSpPr txBox="1"/>
          <p:nvPr/>
        </p:nvSpPr>
        <p:spPr>
          <a:xfrm>
            <a:off x="625680" y="652680"/>
            <a:ext cx="6579720" cy="542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Внимание, нужно обратить и на конструкцию самого фломастера. Корпус фломастера — особый разговор.  Состав материала добросовестный производитель указывает на упаковке. Желательно, чтобы корпус был изготовлен из полипропилена. Полипропилен делает корпус фломастера прочным, пластичным и устойчивым к механическому воздействию. Заглушка должна плотно прикрывать корпус. Это не только предотвратит вытекание чернил, но и не даст малышу случайно проглотить ее, если он решит погрызть фломастер.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8"/>
          <p:cNvSpPr/>
          <p:nvPr/>
        </p:nvSpPr>
        <p:spPr>
          <a:xfrm>
            <a:off x="279360" y="0"/>
            <a:ext cx="11912400" cy="6857640"/>
          </a:xfrm>
          <a:prstGeom prst="rect">
            <a:avLst/>
          </a:prstGeom>
          <a:gradFill>
            <a:gsLst>
              <a:gs pos="0">
                <a:srgbClr val="3965B5"/>
              </a:gs>
              <a:gs pos="100000">
                <a:srgbClr val="3B3838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7" name="Google Shape;237;p48"/>
          <p:cNvPicPr preferRelativeResize="0"/>
          <p:nvPr/>
        </p:nvPicPr>
        <p:blipFill rotWithShape="1">
          <a:blip r:embed="rId3">
            <a:alphaModFix/>
          </a:blip>
          <a:srcRect l="49934" t="3963" b="3964"/>
          <a:stretch/>
        </p:blipFill>
        <p:spPr>
          <a:xfrm>
            <a:off x="5562720" y="0"/>
            <a:ext cx="6629400" cy="685764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48"/>
          <p:cNvSpPr/>
          <p:nvPr/>
        </p:nvSpPr>
        <p:spPr>
          <a:xfrm>
            <a:off x="0" y="0"/>
            <a:ext cx="590040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48"/>
          <p:cNvSpPr txBox="1"/>
          <p:nvPr/>
        </p:nvSpPr>
        <p:spPr>
          <a:xfrm>
            <a:off x="410040" y="422640"/>
            <a:ext cx="6939360" cy="584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Выбирать следует фломастеры с чернилами, не имеющими ярко выраженного специфического запаха, сделанными не на спиртовой, а на водной основе и лучше с добавлением пищевых красителей. Фломастеры с водными чернилами считаются самыми долговечными. Диаметр острия такого фломастера должен быть не мене 2-3 мм. Меньший размер приведет к тому, что фломастер скоро станет непригодным к использованию, а больший – может быстро распушиться.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15</Slides>
  <Notes>15</Notes>
  <HiddenSlides>0</HiddenSlide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Юлия Макарова</cp:lastModifiedBy>
  <cp:revision>1</cp:revision>
  <dcterms:modified xsi:type="dcterms:W3CDTF">2021-01-21T05:25:00Z</dcterms:modified>
</cp:coreProperties>
</file>