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5" r:id="rId8"/>
    <p:sldId id="274" r:id="rId9"/>
    <p:sldId id="273" r:id="rId10"/>
    <p:sldId id="264" r:id="rId11"/>
    <p:sldId id="266" r:id="rId12"/>
    <p:sldId id="262" r:id="rId13"/>
    <p:sldId id="263" r:id="rId14"/>
    <p:sldId id="270" r:id="rId15"/>
    <p:sldId id="272" r:id="rId16"/>
    <p:sldId id="271" r:id="rId17"/>
    <p:sldId id="268" r:id="rId18"/>
    <p:sldId id="267"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solidFill>
                  <a:schemeClr val="bg1"/>
                </a:solidFill>
              </a:rPr>
              <a:t>Любите ли вы творог?</a:t>
            </a:r>
          </a:p>
        </c:rich>
      </c:tx>
    </c:title>
    <c:view3D>
      <c:rotX val="30"/>
      <c:perspective val="30"/>
    </c:view3D>
    <c:plotArea>
      <c:layout/>
      <c:pie3DChart>
        <c:varyColors val="1"/>
        <c:ser>
          <c:idx val="0"/>
          <c:order val="0"/>
          <c:tx>
            <c:strRef>
              <c:f>Лист1!$B$1</c:f>
              <c:strCache>
                <c:ptCount val="1"/>
                <c:pt idx="0">
                  <c:v>Любите ли вы творог</c:v>
                </c:pt>
              </c:strCache>
            </c:strRef>
          </c:tx>
          <c:dLbls>
            <c:spPr>
              <a:noFill/>
              <a:ln>
                <a:noFill/>
              </a:ln>
              <a:effectLst/>
            </c:spPr>
            <c:txPr>
              <a:bodyPr/>
              <a:lstStyle/>
              <a:p>
                <a:pPr>
                  <a:defRPr sz="2400">
                    <a:solidFill>
                      <a:schemeClr val="bg1"/>
                    </a:solidFill>
                  </a:defRPr>
                </a:pPr>
                <a:endParaRPr lang="ru-RU"/>
              </a:p>
            </c:txPr>
            <c:showPercent val="1"/>
            <c:showLeaderLines val="1"/>
            <c:extLst xmlns:c16r2="http://schemas.microsoft.com/office/drawing/2015/06/chart">
              <c:ext xmlns:c15="http://schemas.microsoft.com/office/drawing/2012/chart" uri="{CE6537A1-D6FC-4f65-9D91-7224C49458BB}"/>
            </c:extLst>
          </c:dLbls>
          <c:cat>
            <c:strRef>
              <c:f>Лист1!$A$2:$A$3</c:f>
              <c:strCache>
                <c:ptCount val="2"/>
                <c:pt idx="0">
                  <c:v>да</c:v>
                </c:pt>
                <c:pt idx="1">
                  <c:v>нет</c:v>
                </c:pt>
              </c:strCache>
            </c:strRef>
          </c:cat>
          <c:val>
            <c:numRef>
              <c:f>Лист1!$B$2:$B$3</c:f>
              <c:numCache>
                <c:formatCode>General</c:formatCode>
                <c:ptCount val="2"/>
                <c:pt idx="0">
                  <c:v>46</c:v>
                </c:pt>
                <c:pt idx="1">
                  <c:v>14</c:v>
                </c:pt>
              </c:numCache>
            </c:numRef>
          </c:val>
          <c:extLst xmlns:c16r2="http://schemas.microsoft.com/office/drawing/2015/06/chart">
            <c:ext xmlns:c16="http://schemas.microsoft.com/office/drawing/2014/chart" uri="{C3380CC4-5D6E-409C-BE32-E72D297353CC}">
              <c16:uniqueId val="{00000000-4332-4C03-AB97-2DDFB702EAB1}"/>
            </c:ext>
          </c:extLst>
        </c:ser>
      </c:pie3DChart>
    </c:plotArea>
    <c:legend>
      <c:legendPos val="r"/>
      <c:txPr>
        <a:bodyPr/>
        <a:lstStyle/>
        <a:p>
          <a:pPr>
            <a:defRPr sz="2400">
              <a:solidFill>
                <a:schemeClr val="bg1"/>
              </a:solidFill>
            </a:defRPr>
          </a:pPr>
          <a:endParaRPr lang="ru-RU"/>
        </a:p>
      </c:txPr>
    </c:legend>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view3D>
      <c:rotX val="30"/>
      <c:perspective val="30"/>
    </c:view3D>
    <c:plotArea>
      <c:layout/>
      <c:pie3DChart>
        <c:varyColors val="1"/>
        <c:ser>
          <c:idx val="0"/>
          <c:order val="0"/>
          <c:tx>
            <c:strRef>
              <c:f>Лист1!$B$1</c:f>
              <c:strCache>
                <c:ptCount val="1"/>
                <c:pt idx="0">
                  <c:v>Считаете ли вы, что творог полезен?</c:v>
                </c:pt>
              </c:strCache>
            </c:strRef>
          </c:tx>
          <c:dLbls>
            <c:spPr>
              <a:noFill/>
              <a:ln>
                <a:noFill/>
              </a:ln>
              <a:effectLst/>
            </c:spPr>
            <c:showPercent val="1"/>
            <c:showLeaderLines val="1"/>
            <c:extLst xmlns:c16r2="http://schemas.microsoft.com/office/drawing/2015/06/chart">
              <c:ext xmlns:c15="http://schemas.microsoft.com/office/drawing/2012/chart" uri="{CE6537A1-D6FC-4f65-9D91-7224C49458BB}"/>
            </c:extLst>
          </c:dLbls>
          <c:cat>
            <c:strRef>
              <c:f>Лист1!$A$2:$A$4</c:f>
              <c:strCache>
                <c:ptCount val="3"/>
                <c:pt idx="0">
                  <c:v>да</c:v>
                </c:pt>
                <c:pt idx="1">
                  <c:v>нет</c:v>
                </c:pt>
                <c:pt idx="2">
                  <c:v>не знаю</c:v>
                </c:pt>
              </c:strCache>
            </c:strRef>
          </c:cat>
          <c:val>
            <c:numRef>
              <c:f>Лист1!$B$2:$B$4</c:f>
              <c:numCache>
                <c:formatCode>General</c:formatCode>
                <c:ptCount val="3"/>
                <c:pt idx="0">
                  <c:v>46</c:v>
                </c:pt>
                <c:pt idx="1">
                  <c:v>6</c:v>
                </c:pt>
                <c:pt idx="2">
                  <c:v>5</c:v>
                </c:pt>
              </c:numCache>
            </c:numRef>
          </c:val>
          <c:extLst xmlns:c16r2="http://schemas.microsoft.com/office/drawing/2015/06/chart">
            <c:ext xmlns:c16="http://schemas.microsoft.com/office/drawing/2014/chart" uri="{C3380CC4-5D6E-409C-BE32-E72D297353CC}">
              <c16:uniqueId val="{00000000-7962-456A-9708-090C96037448}"/>
            </c:ext>
          </c:extLst>
        </c:ser>
      </c:pie3DChart>
    </c:plotArea>
    <c:legend>
      <c:legendPos val="r"/>
    </c:legend>
    <c:plotVisOnly val="1"/>
    <c:dispBlanksAs val="zero"/>
  </c:chart>
  <c:txPr>
    <a:bodyPr/>
    <a:lstStyle/>
    <a:p>
      <a:pPr>
        <a:defRPr sz="2400">
          <a:solidFill>
            <a:schemeClr val="bg1"/>
          </a:solidFill>
        </a:defRPr>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view3D>
      <c:rotX val="30"/>
      <c:perspective val="30"/>
    </c:view3D>
    <c:plotArea>
      <c:layout/>
      <c:pie3DChart>
        <c:varyColors val="1"/>
        <c:ser>
          <c:idx val="0"/>
          <c:order val="0"/>
          <c:tx>
            <c:strRef>
              <c:f>Лист1!$B$1</c:f>
              <c:strCache>
                <c:ptCount val="1"/>
                <c:pt idx="0">
                  <c:v>Из чего, по вашему мнению, готовят творог?</c:v>
                </c:pt>
              </c:strCache>
            </c:strRef>
          </c:tx>
          <c:dLbls>
            <c:dLbl>
              <c:idx val="1"/>
              <c:layout>
                <c:manualLayout>
                  <c:x val="-4.4118443032186505E-3"/>
                  <c:y val="-0.13836973519495441"/>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35A3-4A0C-ADCE-D03FA82B2905}"/>
                </c:ext>
              </c:extLst>
            </c:dLbl>
            <c:spPr>
              <a:noFill/>
              <a:ln>
                <a:noFill/>
              </a:ln>
              <a:effectLst/>
            </c:spPr>
            <c:showPercent val="1"/>
            <c:showLeaderLines val="1"/>
            <c:extLst xmlns:c16r2="http://schemas.microsoft.com/office/drawing/2015/06/chart">
              <c:ext xmlns:c15="http://schemas.microsoft.com/office/drawing/2012/chart" uri="{CE6537A1-D6FC-4f65-9D91-7224C49458BB}"/>
            </c:extLst>
          </c:dLbls>
          <c:cat>
            <c:strRef>
              <c:f>Лист1!$A$2:$A$5</c:f>
              <c:strCache>
                <c:ptCount val="4"/>
                <c:pt idx="0">
                  <c:v>Из молока</c:v>
                </c:pt>
                <c:pt idx="1">
                  <c:v>Из йогурта</c:v>
                </c:pt>
                <c:pt idx="2">
                  <c:v>Из кефира</c:v>
                </c:pt>
                <c:pt idx="3">
                  <c:v>Из молока и кефира</c:v>
                </c:pt>
              </c:strCache>
            </c:strRef>
          </c:cat>
          <c:val>
            <c:numRef>
              <c:f>Лист1!$B$2:$B$5</c:f>
              <c:numCache>
                <c:formatCode>General</c:formatCode>
                <c:ptCount val="4"/>
                <c:pt idx="0">
                  <c:v>26</c:v>
                </c:pt>
                <c:pt idx="1">
                  <c:v>4</c:v>
                </c:pt>
                <c:pt idx="2">
                  <c:v>12</c:v>
                </c:pt>
                <c:pt idx="3">
                  <c:v>15</c:v>
                </c:pt>
              </c:numCache>
            </c:numRef>
          </c:val>
          <c:extLst xmlns:c16r2="http://schemas.microsoft.com/office/drawing/2015/06/chart">
            <c:ext xmlns:c16="http://schemas.microsoft.com/office/drawing/2014/chart" uri="{C3380CC4-5D6E-409C-BE32-E72D297353CC}">
              <c16:uniqueId val="{00000001-35A3-4A0C-ADCE-D03FA82B2905}"/>
            </c:ext>
          </c:extLst>
        </c:ser>
      </c:pie3DChart>
    </c:plotArea>
    <c:legend>
      <c:legendPos val="r"/>
    </c:legend>
    <c:plotVisOnly val="1"/>
    <c:dispBlanksAs val="zero"/>
  </c:chart>
  <c:txPr>
    <a:bodyPr/>
    <a:lstStyle/>
    <a:p>
      <a:pPr>
        <a:defRPr sz="2400">
          <a:solidFill>
            <a:schemeClr val="bg1"/>
          </a:solidFill>
          <a:latin typeface="Times New Roman" pitchFamily="18" charset="0"/>
          <a:cs typeface="Times New Roman" pitchFamily="18" charset="0"/>
        </a:defRPr>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title/>
    <c:view3D>
      <c:rotX val="30"/>
      <c:perspective val="30"/>
    </c:view3D>
    <c:plotArea>
      <c:layout/>
      <c:pie3DChart>
        <c:varyColors val="1"/>
        <c:ser>
          <c:idx val="0"/>
          <c:order val="0"/>
          <c:tx>
            <c:strRef>
              <c:f>Лист1!$B$1</c:f>
              <c:strCache>
                <c:ptCount val="1"/>
                <c:pt idx="0">
                  <c:v>Как часто вы едите творог?</c:v>
                </c:pt>
              </c:strCache>
            </c:strRef>
          </c:tx>
          <c:dLbls>
            <c:spPr>
              <a:noFill/>
              <a:ln>
                <a:noFill/>
              </a:ln>
              <a:effectLst/>
            </c:spPr>
            <c:showPercent val="1"/>
            <c:showLeaderLines val="1"/>
            <c:extLst xmlns:c16r2="http://schemas.microsoft.com/office/drawing/2015/06/chart">
              <c:ext xmlns:c15="http://schemas.microsoft.com/office/drawing/2012/chart" uri="{CE6537A1-D6FC-4f65-9D91-7224C49458BB}"/>
            </c:extLst>
          </c:dLbls>
          <c:cat>
            <c:strRef>
              <c:f>Лист1!$A$2:$A$4</c:f>
              <c:strCache>
                <c:ptCount val="3"/>
                <c:pt idx="0">
                  <c:v>Часто.Я люблю творог.</c:v>
                </c:pt>
                <c:pt idx="1">
                  <c:v>Редко</c:v>
                </c:pt>
                <c:pt idx="2">
                  <c:v>Не ем вообще</c:v>
                </c:pt>
              </c:strCache>
            </c:strRef>
          </c:cat>
          <c:val>
            <c:numRef>
              <c:f>Лист1!$B$2:$B$4</c:f>
              <c:numCache>
                <c:formatCode>General</c:formatCode>
                <c:ptCount val="3"/>
                <c:pt idx="0">
                  <c:v>12</c:v>
                </c:pt>
                <c:pt idx="1">
                  <c:v>33</c:v>
                </c:pt>
                <c:pt idx="2">
                  <c:v>12</c:v>
                </c:pt>
              </c:numCache>
            </c:numRef>
          </c:val>
          <c:extLst xmlns:c16r2="http://schemas.microsoft.com/office/drawing/2015/06/chart">
            <c:ext xmlns:c16="http://schemas.microsoft.com/office/drawing/2014/chart" uri="{C3380CC4-5D6E-409C-BE32-E72D297353CC}">
              <c16:uniqueId val="{00000000-EB52-4DD7-8A7F-332C2083E26B}"/>
            </c:ext>
          </c:extLst>
        </c:ser>
      </c:pie3DChart>
    </c:plotArea>
    <c:legend>
      <c:legendPos val="r"/>
    </c:legend>
    <c:plotVisOnly val="1"/>
    <c:dispBlanksAs val="zero"/>
  </c:chart>
  <c:txPr>
    <a:bodyPr/>
    <a:lstStyle/>
    <a:p>
      <a:pPr>
        <a:defRPr sz="2000">
          <a:solidFill>
            <a:schemeClr val="bg1"/>
          </a:solidFill>
          <a:latin typeface="Times New Roman" pitchFamily="18" charset="0"/>
          <a:cs typeface="Times New Roman" pitchFamily="18" charset="0"/>
        </a:defRPr>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Хотели бы вы, сами, попробовать приготовить творог ?</a:t>
            </a:r>
          </a:p>
        </c:rich>
      </c:tx>
    </c:title>
    <c:view3D>
      <c:rotX val="30"/>
      <c:perspective val="30"/>
    </c:view3D>
    <c:plotArea>
      <c:layout/>
      <c:pie3DChart>
        <c:varyColors val="1"/>
        <c:ser>
          <c:idx val="0"/>
          <c:order val="0"/>
          <c:tx>
            <c:strRef>
              <c:f>Лист1!$B$1</c:f>
              <c:strCache>
                <c:ptCount val="1"/>
                <c:pt idx="0">
                  <c:v>Хотели бы вы сами попробовать приготовить творог ?</c:v>
                </c:pt>
              </c:strCache>
            </c:strRef>
          </c:tx>
          <c:dLbls>
            <c:dLbl>
              <c:idx val="1"/>
              <c:layout>
                <c:manualLayout>
                  <c:x val="5.4788362722265352E-2"/>
                  <c:y val="3.1280118421216419E-2"/>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EC65-4BEC-AC1E-BCE86CCA0A05}"/>
                </c:ext>
              </c:extLst>
            </c:dLbl>
            <c:spPr>
              <a:noFill/>
              <a:ln>
                <a:noFill/>
              </a:ln>
              <a:effectLst/>
            </c:spPr>
            <c:showPercent val="1"/>
            <c:showLeaderLines val="1"/>
            <c:extLst xmlns:c16r2="http://schemas.microsoft.com/office/drawing/2015/06/chart">
              <c:ext xmlns:c15="http://schemas.microsoft.com/office/drawing/2012/chart" uri="{CE6537A1-D6FC-4f65-9D91-7224C49458BB}"/>
            </c:extLst>
          </c:dLbls>
          <c:cat>
            <c:strRef>
              <c:f>Лист1!$A$2:$A$3</c:f>
              <c:strCache>
                <c:ptCount val="2"/>
                <c:pt idx="0">
                  <c:v>Да</c:v>
                </c:pt>
                <c:pt idx="1">
                  <c:v>Нет</c:v>
                </c:pt>
              </c:strCache>
            </c:strRef>
          </c:cat>
          <c:val>
            <c:numRef>
              <c:f>Лист1!$B$2:$B$3</c:f>
              <c:numCache>
                <c:formatCode>General</c:formatCode>
                <c:ptCount val="2"/>
                <c:pt idx="0">
                  <c:v>43</c:v>
                </c:pt>
                <c:pt idx="1">
                  <c:v>14</c:v>
                </c:pt>
              </c:numCache>
            </c:numRef>
          </c:val>
          <c:extLst xmlns:c16r2="http://schemas.microsoft.com/office/drawing/2015/06/chart">
            <c:ext xmlns:c16="http://schemas.microsoft.com/office/drawing/2014/chart" uri="{C3380CC4-5D6E-409C-BE32-E72D297353CC}">
              <c16:uniqueId val="{00000001-EC65-4BEC-AC1E-BCE86CCA0A05}"/>
            </c:ext>
          </c:extLst>
        </c:ser>
      </c:pie3DChart>
    </c:plotArea>
    <c:legend>
      <c:legendPos val="r"/>
    </c:legend>
    <c:plotVisOnly val="1"/>
    <c:dispBlanksAs val="zero"/>
  </c:chart>
  <c:txPr>
    <a:bodyPr/>
    <a:lstStyle/>
    <a:p>
      <a:pPr>
        <a:defRPr sz="2400">
          <a:solidFill>
            <a:schemeClr val="bg1"/>
          </a:solidFill>
          <a:latin typeface="Times New Roman" pitchFamily="18" charset="0"/>
          <a:cs typeface="Times New Roman" pitchFamily="18" charset="0"/>
        </a:defRPr>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04.02.2024</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04.02.2024</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04.02.2024</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04.02.2024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hyperlink" Target="https://ogorodland.ru/kulinarnye-sovety/tvorog-istoriya-proisxozhdeniya-tvoroga/" TargetMode="External"/><Relationship Id="rId2" Type="http://schemas.openxmlformats.org/officeDocument/2006/relationships/hyperlink" Target="https://www.zdoroveevo.ru/blog/istorija-proishozhdenija-tvoroga/" TargetMode="External"/><Relationship Id="rId1" Type="http://schemas.openxmlformats.org/officeDocument/2006/relationships/slideLayout" Target="../slideLayouts/slideLayout2.xml"/><Relationship Id="rId4" Type="http://schemas.openxmlformats.org/officeDocument/2006/relationships/hyperlink" Target="https://nsportal.ru/ap/library/nauchno-tekhnicheskoe-tvorchestvo/2020/02/23/issledovatelskaya-rabota-na-temu-tvoro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357166"/>
            <a:ext cx="7643866" cy="2431435"/>
          </a:xfrm>
          <a:prstGeom prst="rect">
            <a:avLst/>
          </a:prstGeom>
        </p:spPr>
        <p:txBody>
          <a:bodyPr wrap="square">
            <a:spAutoFit/>
          </a:bodyPr>
          <a:lstStyle/>
          <a:p>
            <a:pPr algn="ct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endParaRPr lang="ru-RU" sz="1200" dirty="0" smtClean="0">
              <a:latin typeface="Times New Roman" pitchFamily="18" charset="0"/>
              <a:cs typeface="Times New Roman" pitchFamily="18" charset="0"/>
            </a:endParaRPr>
          </a:p>
          <a:p>
            <a:pPr algn="ctr"/>
            <a:endParaRPr lang="ru-RU" sz="3200" dirty="0" smtClean="0">
              <a:latin typeface="Times New Roman" pitchFamily="18" charset="0"/>
              <a:cs typeface="Times New Roman" pitchFamily="18" charset="0"/>
            </a:endParaRPr>
          </a:p>
          <a:p>
            <a:pPr algn="ctr"/>
            <a:endParaRPr lang="ru-RU" sz="3200" dirty="0" smtClean="0">
              <a:latin typeface="Times New Roman" pitchFamily="18" charset="0"/>
              <a:cs typeface="Times New Roman" pitchFamily="18" charset="0"/>
            </a:endParaRPr>
          </a:p>
          <a:p>
            <a:pPr algn="ctr"/>
            <a:r>
              <a:rPr lang="ru-RU" sz="3200" dirty="0" smtClean="0">
                <a:solidFill>
                  <a:schemeClr val="bg1"/>
                </a:solidFill>
                <a:latin typeface="Times New Roman" pitchFamily="18" charset="0"/>
                <a:cs typeface="Times New Roman" pitchFamily="18" charset="0"/>
              </a:rPr>
              <a:t>Исследовательский  </a:t>
            </a:r>
            <a:r>
              <a:rPr lang="ru-RU" sz="3200" dirty="0" smtClean="0">
                <a:solidFill>
                  <a:schemeClr val="bg1"/>
                </a:solidFill>
                <a:latin typeface="Times New Roman" pitchFamily="18" charset="0"/>
                <a:cs typeface="Times New Roman" pitchFamily="18" charset="0"/>
              </a:rPr>
              <a:t>проект</a:t>
            </a:r>
            <a:r>
              <a:rPr lang="ru-RU" sz="3200" dirty="0">
                <a:solidFill>
                  <a:schemeClr val="bg1"/>
                </a:solidFill>
                <a:latin typeface="Times New Roman" pitchFamily="18" charset="0"/>
                <a:cs typeface="Times New Roman" pitchFamily="18" charset="0"/>
              </a:rPr>
              <a:t/>
            </a:r>
            <a:br>
              <a:rPr lang="ru-RU" sz="3200" dirty="0">
                <a:solidFill>
                  <a:schemeClr val="bg1"/>
                </a:solidFill>
                <a:latin typeface="Times New Roman" pitchFamily="18" charset="0"/>
                <a:cs typeface="Times New Roman" pitchFamily="18" charset="0"/>
              </a:rPr>
            </a:br>
            <a:r>
              <a:rPr lang="ru-RU" sz="3200" dirty="0">
                <a:solidFill>
                  <a:schemeClr val="bg1"/>
                </a:solidFill>
                <a:latin typeface="Times New Roman" pitchFamily="18" charset="0"/>
                <a:cs typeface="Times New Roman" pitchFamily="18" charset="0"/>
              </a:rPr>
              <a:t>«Наш любимый творожок».</a:t>
            </a:r>
            <a:endParaRPr lang="ru-RU" dirty="0">
              <a:solidFill>
                <a:schemeClr val="bg1"/>
              </a:solidFill>
            </a:endParaRPr>
          </a:p>
        </p:txBody>
      </p:sp>
      <p:sp>
        <p:nvSpPr>
          <p:cNvPr id="6" name="Прямоугольник 5"/>
          <p:cNvSpPr/>
          <p:nvPr/>
        </p:nvSpPr>
        <p:spPr>
          <a:xfrm>
            <a:off x="5000628" y="4643446"/>
            <a:ext cx="4143372" cy="1477328"/>
          </a:xfrm>
          <a:prstGeom prst="rect">
            <a:avLst/>
          </a:prstGeom>
        </p:spPr>
        <p:txBody>
          <a:bodyPr wrap="square">
            <a:spAutoFit/>
          </a:bodyPr>
          <a:lstStyle/>
          <a:p>
            <a:r>
              <a:rPr lang="ru-RU" dirty="0">
                <a:solidFill>
                  <a:schemeClr val="bg1"/>
                </a:solidFill>
                <a:latin typeface="Times New Roman" pitchFamily="18" charset="0"/>
                <a:cs typeface="Times New Roman" pitchFamily="18" charset="0"/>
              </a:rPr>
              <a:t>Работу </a:t>
            </a:r>
            <a:r>
              <a:rPr lang="ru-RU" dirty="0" err="1">
                <a:solidFill>
                  <a:schemeClr val="bg1"/>
                </a:solidFill>
                <a:latin typeface="Times New Roman" pitchFamily="18" charset="0"/>
                <a:cs typeface="Times New Roman" pitchFamily="18" charset="0"/>
              </a:rPr>
              <a:t>выполнила:Уланова</a:t>
            </a:r>
            <a:r>
              <a:rPr lang="ru-RU" dirty="0">
                <a:solidFill>
                  <a:schemeClr val="bg1"/>
                </a:solidFill>
                <a:latin typeface="Times New Roman" pitchFamily="18" charset="0"/>
                <a:cs typeface="Times New Roman" pitchFamily="18" charset="0"/>
              </a:rPr>
              <a:t> Полина</a:t>
            </a:r>
          </a:p>
          <a:p>
            <a:r>
              <a:rPr lang="ru-RU" dirty="0">
                <a:solidFill>
                  <a:schemeClr val="bg1"/>
                </a:solidFill>
                <a:latin typeface="Times New Roman" pitchFamily="18" charset="0"/>
                <a:cs typeface="Times New Roman" pitchFamily="18" charset="0"/>
              </a:rPr>
              <a:t>ученица 4 «АЛ» </a:t>
            </a:r>
            <a:r>
              <a:rPr lang="ru-RU" dirty="0" smtClean="0">
                <a:solidFill>
                  <a:schemeClr val="bg1"/>
                </a:solidFill>
                <a:latin typeface="Times New Roman" pitchFamily="18" charset="0"/>
                <a:cs typeface="Times New Roman" pitchFamily="18" charset="0"/>
              </a:rPr>
              <a:t>класса</a:t>
            </a:r>
          </a:p>
          <a:p>
            <a:r>
              <a:rPr lang="ru-RU" dirty="0" smtClean="0">
                <a:solidFill>
                  <a:schemeClr val="bg1"/>
                </a:solidFill>
                <a:latin typeface="Times New Roman" pitchFamily="18" charset="0"/>
                <a:cs typeface="Times New Roman" pitchFamily="18" charset="0"/>
              </a:rPr>
              <a:t>Руководитель: Юркевич Л.А.</a:t>
            </a:r>
            <a:endParaRPr lang="ru-RU" dirty="0">
              <a:solidFill>
                <a:schemeClr val="bg1"/>
              </a:solidFill>
              <a:latin typeface="Times New Roman" pitchFamily="18" charset="0"/>
              <a:cs typeface="Times New Roman" pitchFamily="18" charset="0"/>
            </a:endParaRPr>
          </a:p>
          <a:p>
            <a:r>
              <a:rPr lang="ru-RU" dirty="0">
                <a:solidFill>
                  <a:schemeClr val="bg1"/>
                </a:solidFill>
                <a:latin typeface="Times New Roman" pitchFamily="18" charset="0"/>
                <a:cs typeface="Times New Roman" pitchFamily="18" charset="0"/>
              </a:rPr>
              <a:t>МБОУ КГО «Гимназия»</a:t>
            </a:r>
          </a:p>
          <a:p>
            <a:r>
              <a:rPr lang="ru-RU" dirty="0">
                <a:solidFill>
                  <a:schemeClr val="bg1"/>
                </a:solidFill>
                <a:latin typeface="Times New Roman" pitchFamily="18" charset="0"/>
                <a:cs typeface="Times New Roman" pitchFamily="18" charset="0"/>
              </a:rPr>
              <a:t>г.Костомукша 2024</a:t>
            </a:r>
          </a:p>
        </p:txBody>
      </p:sp>
      <p:pic>
        <p:nvPicPr>
          <p:cNvPr id="12290" name="Picture 2" descr="https://eco-mama.ru/wp-content/uploads/3/3/b/33b889f46e210c01d33c2b816b8b5429.jpeg"/>
          <p:cNvPicPr>
            <a:picLocks noChangeAspect="1" noChangeArrowheads="1"/>
          </p:cNvPicPr>
          <p:nvPr/>
        </p:nvPicPr>
        <p:blipFill>
          <a:blip r:embed="rId2"/>
          <a:srcRect l="50781" t="30209" r="7031" b="13541"/>
          <a:stretch>
            <a:fillRect/>
          </a:stretch>
        </p:blipFill>
        <p:spPr bwMode="auto">
          <a:xfrm>
            <a:off x="500034" y="3429000"/>
            <a:ext cx="4000528" cy="3000396"/>
          </a:xfrm>
          <a:prstGeom prst="rect">
            <a:avLst/>
          </a:prstGeom>
          <a:noFill/>
        </p:spPr>
      </p:pic>
      <p:sp>
        <p:nvSpPr>
          <p:cNvPr id="12292" name="AutoShape 4" descr="https://top-fon.com/uploads/posts/2023-01/1674771568_top-fon-com-p-fon-dlya-prezentatsii-neitralnii-delovoi-m-1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294" name="AutoShape 6" descr="https://top-fon.com/uploads/posts/2023-01/1674771568_top-fon-com-p-fon-dlya-prezentatsii-neitralnii-delovoi-m-1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296" name="AutoShape 8" descr="https://top-fon.com/uploads/posts/2023-01/1674771568_top-fon-com-p-fon-dlya-prezentatsii-neitralnii-delovoi-m-1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1" name="Rectangle 1"/>
          <p:cNvSpPr>
            <a:spLocks noChangeArrowheads="1"/>
          </p:cNvSpPr>
          <p:nvPr/>
        </p:nvSpPr>
        <p:spPr bwMode="auto">
          <a:xfrm>
            <a:off x="0" y="357166"/>
            <a:ext cx="9144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РОССИЙСКАЯ ФЕДЕРАЦИЯ</a:t>
            </a:r>
            <a:endParaRPr kumimoji="0" lang="ru-RU" sz="11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РЕСПУБЛИКА КАРЕЛИЯ</a:t>
            </a:r>
            <a:endParaRPr kumimoji="0" lang="ru-RU" sz="11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Администрация </a:t>
            </a:r>
            <a:r>
              <a:rPr kumimoji="0" lang="ru-RU" sz="11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Костомукшского</a:t>
            </a:r>
            <a:r>
              <a:rPr kumimoji="0" lang="ru-RU"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городского округа</a:t>
            </a:r>
            <a:endParaRPr kumimoji="0" lang="ru-RU" sz="11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МУНИЦИПАЛЬНОЕ БЮДЖЕТНОЕ ОБЩЕОБРАЗОВАТЕЛЬНОЕ УЧРЕЖДЕНИЕ</a:t>
            </a:r>
            <a:endParaRPr kumimoji="0" lang="ru-RU" sz="11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КОСТОМУКШСКОГО ГОРОДСКОГО ОКРУГА «Гимназия»</a:t>
            </a:r>
            <a:endParaRPr kumimoji="0" lang="ru-RU" sz="11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186931, Республика Карелия, город Костомукша, Здание №1 - улица Первомайская, дом №3; здание №2 - улица Калевала, дом №</a:t>
            </a:r>
            <a:r>
              <a:rPr kumimoji="0" lang="ru-R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sun9-67.userapi.com/impg/-aR-4Gzmqyno5Ai-N4IMxax6p5sneRDxpGC_Ng/MW-iSiYpiYc.jpg?size=810x1080&amp;quality=95&amp;sign=841b19a3ce4940d6935f43a7f90978e7&amp;type=album"/>
          <p:cNvPicPr>
            <a:picLocks noChangeAspect="1" noChangeArrowheads="1"/>
          </p:cNvPicPr>
          <p:nvPr/>
        </p:nvPicPr>
        <p:blipFill>
          <a:blip r:embed="rId2" cstate="print"/>
          <a:srcRect/>
          <a:stretch>
            <a:fillRect/>
          </a:stretch>
        </p:blipFill>
        <p:spPr bwMode="auto">
          <a:xfrm>
            <a:off x="2643174" y="642918"/>
            <a:ext cx="1970454" cy="2627272"/>
          </a:xfrm>
          <a:prstGeom prst="rect">
            <a:avLst/>
          </a:prstGeom>
          <a:noFill/>
        </p:spPr>
      </p:pic>
      <p:pic>
        <p:nvPicPr>
          <p:cNvPr id="4100" name="Picture 4" descr="https://sun9-17.userapi.com/impg/gCfMlAIA9RsLqfWMLYjVaHatjJv5jAT9fqPLHg/q4w4dpxl00Q.jpg?size=810x1080&amp;quality=95&amp;sign=d3334f5cf0ce9610d001648b4bb41291&amp;type=album"/>
          <p:cNvPicPr>
            <a:picLocks noChangeAspect="1" noChangeArrowheads="1"/>
          </p:cNvPicPr>
          <p:nvPr/>
        </p:nvPicPr>
        <p:blipFill>
          <a:blip r:embed="rId3" cstate="print"/>
          <a:srcRect l="35294"/>
          <a:stretch>
            <a:fillRect/>
          </a:stretch>
        </p:blipFill>
        <p:spPr bwMode="auto">
          <a:xfrm>
            <a:off x="571472" y="785794"/>
            <a:ext cx="1178727" cy="2428892"/>
          </a:xfrm>
          <a:prstGeom prst="rect">
            <a:avLst/>
          </a:prstGeom>
          <a:noFill/>
        </p:spPr>
      </p:pic>
      <p:pic>
        <p:nvPicPr>
          <p:cNvPr id="4102" name="Picture 6" descr="https://sun9-53.userapi.com/impg/Nv5_UlNcL2Ir7kBHMX1PBdsbbvel_swZDYq2fw/xBWkrSgaCt4.jpg?size=810x1080&amp;quality=95&amp;sign=b5b4794606947fa5d8efd926ddb4e26c&amp;type=album"/>
          <p:cNvPicPr>
            <a:picLocks noChangeAspect="1" noChangeArrowheads="1"/>
          </p:cNvPicPr>
          <p:nvPr/>
        </p:nvPicPr>
        <p:blipFill>
          <a:blip r:embed="rId4"/>
          <a:srcRect l="3761" t="25387" b="5505"/>
          <a:stretch>
            <a:fillRect/>
          </a:stretch>
        </p:blipFill>
        <p:spPr bwMode="auto">
          <a:xfrm>
            <a:off x="5286380" y="500042"/>
            <a:ext cx="2500308" cy="3214710"/>
          </a:xfrm>
          <a:prstGeom prst="rect">
            <a:avLst/>
          </a:prstGeom>
          <a:noFill/>
        </p:spPr>
      </p:pic>
      <p:pic>
        <p:nvPicPr>
          <p:cNvPr id="4104" name="Picture 8" descr="https://sun9-71.userapi.com/impg/3S7AuakkhrwT1YXaDvKqreB4ZEH6Z5KIVGDDrw/0uX3YdpfdOA.jpg?size=810x1080&amp;quality=95&amp;sign=6ac99536e9d20abf20871ce08dfb18ee&amp;type=album"/>
          <p:cNvPicPr>
            <a:picLocks noChangeAspect="1" noChangeArrowheads="1"/>
          </p:cNvPicPr>
          <p:nvPr/>
        </p:nvPicPr>
        <p:blipFill>
          <a:blip r:embed="rId5" cstate="print"/>
          <a:srcRect/>
          <a:stretch>
            <a:fillRect/>
          </a:stretch>
        </p:blipFill>
        <p:spPr bwMode="auto">
          <a:xfrm>
            <a:off x="571472" y="3500438"/>
            <a:ext cx="1761323" cy="2348431"/>
          </a:xfrm>
          <a:prstGeom prst="rect">
            <a:avLst/>
          </a:prstGeom>
          <a:noFill/>
        </p:spPr>
      </p:pic>
      <p:pic>
        <p:nvPicPr>
          <p:cNvPr id="4106" name="Picture 10" descr="https://sun9-34.userapi.com/impg/0vOlBXoP7G4wSoXr8gR3O_W9EREbcZtizWkF7w/rCYz95aISqg.jpg?size=810x1080&amp;quality=95&amp;sign=92bea1e04adcfe0b4dc6b4a4a7799e4e&amp;type=album"/>
          <p:cNvPicPr>
            <a:picLocks noChangeAspect="1" noChangeArrowheads="1"/>
          </p:cNvPicPr>
          <p:nvPr/>
        </p:nvPicPr>
        <p:blipFill>
          <a:blip r:embed="rId6" cstate="print"/>
          <a:srcRect/>
          <a:stretch>
            <a:fillRect/>
          </a:stretch>
        </p:blipFill>
        <p:spPr bwMode="auto">
          <a:xfrm>
            <a:off x="2571736" y="3357562"/>
            <a:ext cx="1982405" cy="2643206"/>
          </a:xfrm>
          <a:prstGeom prst="rect">
            <a:avLst/>
          </a:prstGeom>
          <a:noFill/>
        </p:spPr>
      </p:pic>
      <p:pic>
        <p:nvPicPr>
          <p:cNvPr id="4108" name="Picture 12" descr="https://sun9-2.userapi.com/impg/1Kcmq2U6QGt3gvX_bO8KyEhgpn-g52wstl-Geg/1LrVFvRGnBY.jpg?size=810x1080&amp;quality=95&amp;sign=f0d519415096f49e70e56489e6ab2e1d&amp;type=album"/>
          <p:cNvPicPr>
            <a:picLocks noChangeAspect="1" noChangeArrowheads="1"/>
          </p:cNvPicPr>
          <p:nvPr/>
        </p:nvPicPr>
        <p:blipFill>
          <a:blip r:embed="rId7" cstate="print"/>
          <a:srcRect/>
          <a:stretch>
            <a:fillRect/>
          </a:stretch>
        </p:blipFill>
        <p:spPr bwMode="auto">
          <a:xfrm>
            <a:off x="5214942" y="3857628"/>
            <a:ext cx="1714512" cy="2286016"/>
          </a:xfrm>
          <a:prstGeom prst="rect">
            <a:avLst/>
          </a:prstGeom>
          <a:noFill/>
        </p:spPr>
      </p:pic>
      <p:pic>
        <p:nvPicPr>
          <p:cNvPr id="4110" name="Picture 14" descr="https://sun9-72.userapi.com/impg/9TSg44G_OYOF7YJ5bRPTxSflpvoB6nogLh0qeQ/gOnGwy8FPQE.jpg?size=810x1080&amp;quality=95&amp;sign=8c9b51739cb2599398aee12ac010bb57&amp;type=album"/>
          <p:cNvPicPr>
            <a:picLocks noChangeAspect="1" noChangeArrowheads="1"/>
          </p:cNvPicPr>
          <p:nvPr/>
        </p:nvPicPr>
        <p:blipFill>
          <a:blip r:embed="rId8" cstate="print"/>
          <a:srcRect/>
          <a:stretch>
            <a:fillRect/>
          </a:stretch>
        </p:blipFill>
        <p:spPr bwMode="auto">
          <a:xfrm>
            <a:off x="7000860" y="3500438"/>
            <a:ext cx="2143140" cy="285752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un9-75.userapi.com/impg/QpTpM8IjwJ7wYSEcJtGuGJdhnF5D7CnOTe3xhQ/7VlBOIsD7Ow.jpg?size=810x1080&amp;quality=95&amp;sign=177e53c7d2a92e058d52d9cf0a0cef53&amp;type=album"/>
          <p:cNvPicPr>
            <a:picLocks noChangeAspect="1" noChangeArrowheads="1"/>
          </p:cNvPicPr>
          <p:nvPr/>
        </p:nvPicPr>
        <p:blipFill>
          <a:blip r:embed="rId2" cstate="print"/>
          <a:srcRect/>
          <a:stretch>
            <a:fillRect/>
          </a:stretch>
        </p:blipFill>
        <p:spPr bwMode="auto">
          <a:xfrm>
            <a:off x="785786" y="714356"/>
            <a:ext cx="1660915" cy="2214554"/>
          </a:xfrm>
          <a:prstGeom prst="rect">
            <a:avLst/>
          </a:prstGeom>
          <a:noFill/>
        </p:spPr>
      </p:pic>
      <p:pic>
        <p:nvPicPr>
          <p:cNvPr id="2052" name="Picture 4" descr="https://sun9-24.userapi.com/impg/-Wm3SCvYTj-fab8Kh9Zv2RoRQ8thraCOxy0weQ/22DEEHZPte0.jpg?size=810x1080&amp;quality=95&amp;sign=6a06d217e847b9f40cfd6041db8d09fa&amp;type=album"/>
          <p:cNvPicPr>
            <a:picLocks noChangeAspect="1" noChangeArrowheads="1"/>
          </p:cNvPicPr>
          <p:nvPr/>
        </p:nvPicPr>
        <p:blipFill>
          <a:blip r:embed="rId3" cstate="print"/>
          <a:srcRect/>
          <a:stretch>
            <a:fillRect/>
          </a:stretch>
        </p:blipFill>
        <p:spPr bwMode="auto">
          <a:xfrm>
            <a:off x="2857488" y="571480"/>
            <a:ext cx="2678925" cy="3571900"/>
          </a:xfrm>
          <a:prstGeom prst="rect">
            <a:avLst/>
          </a:prstGeom>
          <a:noFill/>
        </p:spPr>
      </p:pic>
      <p:pic>
        <p:nvPicPr>
          <p:cNvPr id="2054" name="Picture 6" descr="https://sun9-62.userapi.com/impg/QDWa8TISFIognrPmhu5sXi3Ux6-oAPSTjeqCHA/n6QRnUk7ceU.jpg?size=810x1080&amp;quality=95&amp;sign=c6faff1df3c6f28e44f1a8d5c5faf10c&amp;type=album"/>
          <p:cNvPicPr>
            <a:picLocks noChangeAspect="1" noChangeArrowheads="1"/>
          </p:cNvPicPr>
          <p:nvPr/>
        </p:nvPicPr>
        <p:blipFill>
          <a:blip r:embed="rId4" cstate="print"/>
          <a:srcRect/>
          <a:stretch>
            <a:fillRect/>
          </a:stretch>
        </p:blipFill>
        <p:spPr bwMode="auto">
          <a:xfrm>
            <a:off x="5929322" y="500042"/>
            <a:ext cx="2678925" cy="3571900"/>
          </a:xfrm>
          <a:prstGeom prst="rect">
            <a:avLst/>
          </a:prstGeom>
          <a:noFill/>
        </p:spPr>
      </p:pic>
      <p:pic>
        <p:nvPicPr>
          <p:cNvPr id="2056" name="Picture 8" descr="https://sun9-17.userapi.com/impg/6jR3vKwFbNcSjmGwTRg6beZRW7Xsm4OYQxPonA/Jn-JiCyCcyc.jpg?size=810x1080&amp;quality=95&amp;sign=07ec64144723da58d3cacb36d9b6a2ac&amp;type=album"/>
          <p:cNvPicPr>
            <a:picLocks noChangeAspect="1" noChangeArrowheads="1"/>
          </p:cNvPicPr>
          <p:nvPr/>
        </p:nvPicPr>
        <p:blipFill>
          <a:blip r:embed="rId5" cstate="print"/>
          <a:srcRect/>
          <a:stretch>
            <a:fillRect/>
          </a:stretch>
        </p:blipFill>
        <p:spPr bwMode="auto">
          <a:xfrm>
            <a:off x="571472" y="3714752"/>
            <a:ext cx="1857356" cy="247647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564333" y="214290"/>
            <a:ext cx="25125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2. </a:t>
            </a:r>
            <a:r>
              <a:rPr lang="ru-RU" sz="2400" b="1" dirty="0" err="1">
                <a:solidFill>
                  <a:schemeClr val="bg1"/>
                </a:solidFill>
                <a:latin typeface="Times New Roman" pitchFamily="18" charset="0"/>
                <a:ea typeface="Times New Roman" pitchFamily="18" charset="0"/>
                <a:cs typeface="Times New Roman" pitchFamily="18" charset="0"/>
              </a:rPr>
              <a:t>Анкетирвание</a:t>
            </a:r>
            <a:endParaRPr kumimoji="0" lang="ru-RU" sz="2400" b="0" i="0" u="none" strike="noStrike" cap="none" normalizeH="0" baseline="0" dirty="0">
              <a:ln>
                <a:noFill/>
              </a:ln>
              <a:solidFill>
                <a:schemeClr val="bg1"/>
              </a:solidFill>
              <a:effectLst/>
              <a:latin typeface="Arial" pitchFamily="34" charset="0"/>
              <a:cs typeface="Arial" pitchFamily="34" charset="0"/>
            </a:endParaRPr>
          </a:p>
        </p:txBody>
      </p:sp>
      <p:graphicFrame>
        <p:nvGraphicFramePr>
          <p:cNvPr id="3" name="Диаграмма 2"/>
          <p:cNvGraphicFramePr/>
          <p:nvPr/>
        </p:nvGraphicFramePr>
        <p:xfrm>
          <a:off x="1928794" y="1214422"/>
          <a:ext cx="5643602" cy="41434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p:nvPr/>
        </p:nvGraphicFramePr>
        <p:xfrm>
          <a:off x="1357290" y="1000108"/>
          <a:ext cx="6000792" cy="450059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p:nvPr/>
        </p:nvGraphicFramePr>
        <p:xfrm>
          <a:off x="1785919" y="1071546"/>
          <a:ext cx="5357850" cy="450059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Диаграмма 5"/>
          <p:cNvGraphicFramePr/>
          <p:nvPr/>
        </p:nvGraphicFramePr>
        <p:xfrm>
          <a:off x="1357290" y="1285860"/>
          <a:ext cx="5929354" cy="38576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p:nvPr/>
        </p:nvGraphicFramePr>
        <p:xfrm>
          <a:off x="1857356" y="1214422"/>
          <a:ext cx="5357850" cy="4286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DF41D069-2EB0-45CD-8219-B59752961B43}"/>
              </a:ext>
            </a:extLst>
          </p:cNvPr>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18607" y="863734"/>
            <a:ext cx="2771775" cy="4293458"/>
          </a:xfrm>
          <a:prstGeom prst="rect">
            <a:avLst/>
          </a:prstGeom>
          <a:noFill/>
          <a:ln>
            <a:noFill/>
          </a:ln>
        </p:spPr>
      </p:pic>
      <p:pic>
        <p:nvPicPr>
          <p:cNvPr id="5" name="Рисунок 4">
            <a:extLst>
              <a:ext uri="{FF2B5EF4-FFF2-40B4-BE49-F238E27FC236}">
                <a16:creationId xmlns:a16="http://schemas.microsoft.com/office/drawing/2014/main" xmlns="" id="{C39852CE-F05B-4F0C-A3B4-EC4DECB96B9B}"/>
              </a:ext>
            </a:extLst>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1294" y="188640"/>
            <a:ext cx="2353850" cy="3256369"/>
          </a:xfrm>
          <a:prstGeom prst="rect">
            <a:avLst/>
          </a:prstGeom>
          <a:noFill/>
          <a:ln>
            <a:noFill/>
          </a:ln>
        </p:spPr>
      </p:pic>
      <p:pic>
        <p:nvPicPr>
          <p:cNvPr id="6" name="Рисунок 5">
            <a:extLst>
              <a:ext uri="{FF2B5EF4-FFF2-40B4-BE49-F238E27FC236}">
                <a16:creationId xmlns:a16="http://schemas.microsoft.com/office/drawing/2014/main" xmlns="" id="{CB360333-874E-40D8-AFE3-F38D3151EF7D}"/>
              </a:ext>
            </a:extLst>
          </p:cNvPr>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11294" y="3573016"/>
            <a:ext cx="2353850" cy="3096343"/>
          </a:xfrm>
          <a:prstGeom prst="rect">
            <a:avLst/>
          </a:prstGeom>
          <a:noFill/>
          <a:ln>
            <a:noFill/>
          </a:ln>
        </p:spPr>
      </p:pic>
      <p:pic>
        <p:nvPicPr>
          <p:cNvPr id="7" name="Рисунок 6">
            <a:extLst>
              <a:ext uri="{FF2B5EF4-FFF2-40B4-BE49-F238E27FC236}">
                <a16:creationId xmlns:a16="http://schemas.microsoft.com/office/drawing/2014/main" xmlns="" id="{CCAFDDAD-AA42-4DAF-ABDF-52195231A085}"/>
              </a:ext>
            </a:extLst>
          </p:cNvPr>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796269" y="1520959"/>
            <a:ext cx="1905000" cy="1924050"/>
          </a:xfrm>
          <a:prstGeom prst="rect">
            <a:avLst/>
          </a:prstGeom>
          <a:noFill/>
        </p:spPr>
      </p:pic>
      <p:pic>
        <p:nvPicPr>
          <p:cNvPr id="10" name="Рисунок 9">
            <a:extLst>
              <a:ext uri="{FF2B5EF4-FFF2-40B4-BE49-F238E27FC236}">
                <a16:creationId xmlns:a16="http://schemas.microsoft.com/office/drawing/2014/main" xmlns="" id="{E3715C63-E12C-4A1C-99D3-E0036BC4708B}"/>
              </a:ext>
            </a:extLst>
          </p:cNvPr>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375264" y="4076135"/>
            <a:ext cx="2326005" cy="2291715"/>
          </a:xfrm>
          <a:prstGeom prst="rect">
            <a:avLst/>
          </a:prstGeom>
          <a:noFill/>
          <a:ln>
            <a:noFill/>
          </a:ln>
        </p:spPr>
      </p:pic>
    </p:spTree>
    <p:extLst>
      <p:ext uri="{BB962C8B-B14F-4D97-AF65-F5344CB8AC3E}">
        <p14:creationId xmlns:p14="http://schemas.microsoft.com/office/powerpoint/2010/main" xmlns="" val="3521705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9EB636B2-057D-4790-A586-185581B2B4EA}"/>
              </a:ext>
            </a:extLst>
          </p:cNvPr>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35896" y="434854"/>
            <a:ext cx="2232248" cy="3888432"/>
          </a:xfrm>
          <a:prstGeom prst="rect">
            <a:avLst/>
          </a:prstGeom>
          <a:noFill/>
          <a:ln>
            <a:noFill/>
          </a:ln>
        </p:spPr>
      </p:pic>
      <p:pic>
        <p:nvPicPr>
          <p:cNvPr id="5" name="Рисунок 4">
            <a:extLst>
              <a:ext uri="{FF2B5EF4-FFF2-40B4-BE49-F238E27FC236}">
                <a16:creationId xmlns:a16="http://schemas.microsoft.com/office/drawing/2014/main" xmlns="" id="{2B752380-D0DC-4CF8-99C5-E261E58B6F2C}"/>
              </a:ext>
            </a:extLst>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434854"/>
            <a:ext cx="3037085" cy="3888432"/>
          </a:xfrm>
          <a:prstGeom prst="rect">
            <a:avLst/>
          </a:prstGeom>
          <a:noFill/>
          <a:ln>
            <a:noFill/>
          </a:ln>
        </p:spPr>
      </p:pic>
      <p:pic>
        <p:nvPicPr>
          <p:cNvPr id="6" name="Рисунок 5">
            <a:extLst>
              <a:ext uri="{FF2B5EF4-FFF2-40B4-BE49-F238E27FC236}">
                <a16:creationId xmlns:a16="http://schemas.microsoft.com/office/drawing/2014/main" xmlns="" id="{FE0F7992-3BCB-4A76-9438-EE649D88C4C6}"/>
              </a:ext>
            </a:extLst>
          </p:cNvPr>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491880" y="4581128"/>
            <a:ext cx="2160240" cy="2088232"/>
          </a:xfrm>
          <a:prstGeom prst="rect">
            <a:avLst/>
          </a:prstGeom>
          <a:noFill/>
          <a:ln>
            <a:noFill/>
          </a:ln>
        </p:spPr>
      </p:pic>
      <p:pic>
        <p:nvPicPr>
          <p:cNvPr id="7" name="Рисунок 6">
            <a:extLst>
              <a:ext uri="{FF2B5EF4-FFF2-40B4-BE49-F238E27FC236}">
                <a16:creationId xmlns:a16="http://schemas.microsoft.com/office/drawing/2014/main" xmlns="" id="{8BFED7F3-CCFB-4259-B0F6-1D20661E4854}"/>
              </a:ext>
            </a:extLst>
          </p:cNvPr>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43427" y="404663"/>
            <a:ext cx="2389013" cy="388843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71736" y="928670"/>
            <a:ext cx="4751942" cy="461665"/>
          </a:xfrm>
          <a:prstGeom prst="rect">
            <a:avLst/>
          </a:prstGeom>
        </p:spPr>
        <p:txBody>
          <a:bodyPr wrap="none">
            <a:spAutoFit/>
          </a:bodyPr>
          <a:lstStyle/>
          <a:p>
            <a:r>
              <a:rPr lang="ru-RU" sz="2400" b="1" dirty="0" smtClean="0">
                <a:solidFill>
                  <a:schemeClr val="bg1"/>
                </a:solidFill>
              </a:rPr>
              <a:t>Информационные источники</a:t>
            </a:r>
            <a:endParaRPr lang="ru-RU" sz="2400" dirty="0">
              <a:solidFill>
                <a:schemeClr val="bg1"/>
              </a:solidFill>
            </a:endParaRPr>
          </a:p>
        </p:txBody>
      </p:sp>
      <p:sp>
        <p:nvSpPr>
          <p:cNvPr id="2049" name="Rectangle 1"/>
          <p:cNvSpPr>
            <a:spLocks noChangeArrowheads="1"/>
          </p:cNvSpPr>
          <p:nvPr/>
        </p:nvSpPr>
        <p:spPr bwMode="auto">
          <a:xfrm>
            <a:off x="642910" y="1785926"/>
            <a:ext cx="5286412"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58850" algn="l"/>
              </a:tabLst>
            </a:pPr>
            <a:r>
              <a:rPr kumimoji="0" lang="ru-RU" sz="2400" b="0" i="0" u="none" strike="noStrike" cap="none" normalizeH="0" baseline="0" dirty="0" smtClean="0">
                <a:ln>
                  <a:noFill/>
                </a:ln>
                <a:solidFill>
                  <a:schemeClr val="bg1"/>
                </a:solidFill>
                <a:effectLst/>
                <a:latin typeface="Times New Roman" pitchFamily="18" charset="0"/>
                <a:cs typeface="Times New Roman" pitchFamily="18" charset="0"/>
              </a:rPr>
              <a:t>1. Фото из личного архива.</a:t>
            </a:r>
          </a:p>
          <a:p>
            <a:pPr marL="0" marR="0" lvl="0" indent="0" algn="l" defTabSz="914400" rtl="0" eaLnBrk="0" fontAlgn="base" latinLnBrk="0" hangingPunct="0">
              <a:lnSpc>
                <a:spcPct val="100000"/>
              </a:lnSpc>
              <a:spcBef>
                <a:spcPct val="0"/>
              </a:spcBef>
              <a:spcAft>
                <a:spcPct val="0"/>
              </a:spcAft>
              <a:buClrTx/>
              <a:buSzTx/>
              <a:buFontTx/>
              <a:buNone/>
              <a:tabLst>
                <a:tab pos="958850" algn="l"/>
              </a:tabLst>
            </a:pPr>
            <a:r>
              <a:rPr kumimoji="0" lang="ru-RU" sz="2400" b="0" i="0" u="none" strike="noStrike" cap="none" normalizeH="0" baseline="0" dirty="0" smtClean="0">
                <a:ln>
                  <a:noFill/>
                </a:ln>
                <a:solidFill>
                  <a:schemeClr val="bg1"/>
                </a:solidFill>
                <a:effectLst/>
                <a:latin typeface="Times New Roman" pitchFamily="18" charset="0"/>
                <a:cs typeface="Times New Roman" pitchFamily="18" charset="0"/>
              </a:rPr>
              <a:t>2. </a:t>
            </a:r>
            <a:r>
              <a:rPr kumimoji="0" lang="ru-RU" sz="2400" b="0" i="0" u="none" strike="noStrike" cap="none" normalizeH="0" baseline="0" dirty="0" err="1" smtClean="0">
                <a:ln>
                  <a:noFill/>
                </a:ln>
                <a:solidFill>
                  <a:schemeClr val="bg1"/>
                </a:solidFill>
                <a:effectLst/>
                <a:latin typeface="Times New Roman" pitchFamily="18" charset="0"/>
                <a:cs typeface="Times New Roman" pitchFamily="18" charset="0"/>
              </a:rPr>
              <a:t>Яндекс</a:t>
            </a:r>
            <a:r>
              <a:rPr kumimoji="0" lang="ru-RU" sz="2400" b="0" i="0" u="none" strike="noStrike" cap="none" normalizeH="0" baseline="0" dirty="0" smtClean="0">
                <a:ln>
                  <a:noFill/>
                </a:ln>
                <a:solidFill>
                  <a:schemeClr val="bg1"/>
                </a:solidFill>
                <a:effectLst/>
                <a:latin typeface="Times New Roman" pitchFamily="18" charset="0"/>
                <a:cs typeface="Times New Roman" pitchFamily="18" charset="0"/>
              </a:rPr>
              <a:t> картинки</a:t>
            </a:r>
          </a:p>
          <a:p>
            <a:pPr marL="0" marR="0" lvl="0" indent="0" algn="l" defTabSz="914400" rtl="0" eaLnBrk="0" fontAlgn="base" latinLnBrk="0" hangingPunct="0">
              <a:lnSpc>
                <a:spcPct val="100000"/>
              </a:lnSpc>
              <a:spcBef>
                <a:spcPct val="0"/>
              </a:spcBef>
              <a:spcAft>
                <a:spcPct val="0"/>
              </a:spcAft>
              <a:buClrTx/>
              <a:buSzTx/>
              <a:buFontTx/>
              <a:buNone/>
              <a:tabLst>
                <a:tab pos="958850" algn="l"/>
              </a:tabLst>
            </a:pPr>
            <a:r>
              <a:rPr kumimoji="0" lang="ru-RU"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3.Фотографии интернет источник</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eaLnBrk="0" fontAlgn="base" hangingPunct="0">
              <a:spcBef>
                <a:spcPct val="0"/>
              </a:spcBef>
              <a:spcAft>
                <a:spcPct val="0"/>
              </a:spcAft>
              <a:tabLst>
                <a:tab pos="958850" algn="l"/>
              </a:tabLst>
            </a:pPr>
            <a:r>
              <a:rPr kumimoji="0" lang="ru-RU"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4.Электронные ресурсы </a:t>
            </a:r>
          </a:p>
          <a:p>
            <a:pPr eaLnBrk="0" fontAlgn="base" hangingPunct="0">
              <a:spcBef>
                <a:spcPct val="0"/>
              </a:spcBef>
              <a:spcAft>
                <a:spcPct val="0"/>
              </a:spcAft>
              <a:tabLst>
                <a:tab pos="958850" algn="l"/>
              </a:tabLst>
            </a:pPr>
            <a:r>
              <a:rPr lang="ru-RU" sz="1400" dirty="0" smtClean="0">
                <a:solidFill>
                  <a:schemeClr val="bg1"/>
                </a:solidFill>
                <a:latin typeface="Times New Roman" pitchFamily="18" charset="0"/>
                <a:ea typeface="Times New Roman" pitchFamily="18" charset="0"/>
                <a:cs typeface="Times New Roman" pitchFamily="18" charset="0"/>
              </a:rPr>
              <a:t>1. </a:t>
            </a:r>
            <a:r>
              <a:rPr lang="ru-RU" sz="1400" u="sng" dirty="0" smtClean="0">
                <a:hlinkClick r:id="rId2"/>
              </a:rPr>
              <a:t>https://www.zdoroveevo.ru/blog/istorija-proishozhdenija-tvoroga/</a:t>
            </a:r>
            <a:endParaRPr lang="ru-RU" sz="1400" dirty="0" smtClean="0">
              <a:solidFill>
                <a:schemeClr val="bg1"/>
              </a:solidFill>
              <a:latin typeface="Times New Roman" pitchFamily="18" charset="0"/>
              <a:ea typeface="Times New Roman" pitchFamily="18" charset="0"/>
              <a:cs typeface="Times New Roman" pitchFamily="18" charset="0"/>
            </a:endParaRPr>
          </a:p>
          <a:p>
            <a:pPr eaLnBrk="0" fontAlgn="base" hangingPunct="0">
              <a:spcBef>
                <a:spcPct val="0"/>
              </a:spcBef>
              <a:spcAft>
                <a:spcPct val="0"/>
              </a:spcAft>
              <a:tabLst>
                <a:tab pos="958850" algn="l"/>
              </a:tabLst>
            </a:pPr>
            <a:r>
              <a:rPr lang="ru-RU" sz="1400" dirty="0" smtClean="0">
                <a:solidFill>
                  <a:schemeClr val="bg1"/>
                </a:solidFill>
                <a:latin typeface="Times New Roman" pitchFamily="18" charset="0"/>
                <a:ea typeface="Times New Roman" pitchFamily="18" charset="0"/>
                <a:cs typeface="Times New Roman" pitchFamily="18" charset="0"/>
              </a:rPr>
              <a:t>  2. </a:t>
            </a:r>
            <a:r>
              <a:rPr lang="ru-RU" sz="1400" u="sng" dirty="0" smtClean="0">
                <a:hlinkClick r:id="rId3"/>
              </a:rPr>
              <a:t>https://ogorodland.ru/kulinarnye-sovety/tvorog-istoriya-proisxozhdeniya-tvoroga/</a:t>
            </a:r>
            <a:endParaRPr lang="ru-RU" sz="1400" dirty="0" smtClean="0">
              <a:solidFill>
                <a:schemeClr val="bg1"/>
              </a:solidFill>
              <a:latin typeface="Times New Roman" pitchFamily="18" charset="0"/>
              <a:ea typeface="Times New Roman" pitchFamily="18" charset="0"/>
              <a:cs typeface="Times New Roman" pitchFamily="18" charset="0"/>
            </a:endParaRPr>
          </a:p>
          <a:p>
            <a:pPr eaLnBrk="0" fontAlgn="base" hangingPunct="0">
              <a:spcBef>
                <a:spcPct val="0"/>
              </a:spcBef>
              <a:spcAft>
                <a:spcPct val="0"/>
              </a:spcAft>
              <a:tabLst>
                <a:tab pos="958850" algn="l"/>
              </a:tabLst>
            </a:pPr>
            <a:r>
              <a:rPr lang="ru-RU" sz="1400" dirty="0" smtClean="0">
                <a:solidFill>
                  <a:schemeClr val="bg1"/>
                </a:solidFill>
                <a:latin typeface="Times New Roman" pitchFamily="18" charset="0"/>
                <a:ea typeface="Times New Roman" pitchFamily="18" charset="0"/>
                <a:cs typeface="Times New Roman" pitchFamily="18" charset="0"/>
              </a:rPr>
              <a:t> 3. </a:t>
            </a:r>
            <a:r>
              <a:rPr lang="ru-RU" sz="1400" u="sng" dirty="0" smtClean="0">
                <a:hlinkClick r:id="rId4"/>
              </a:rPr>
              <a:t>https://nsportal.ru/ap/library/nauchno-tekhnicheskoe-tvorchestvo/2020/02/23/issledovatelskaya-rabota-na-temu-tvorog</a:t>
            </a:r>
            <a:endParaRPr lang="ru-RU" sz="1400" u="sng" dirty="0" smtClean="0"/>
          </a:p>
          <a:p>
            <a:pPr eaLnBrk="0" fontAlgn="base" hangingPunct="0">
              <a:spcBef>
                <a:spcPct val="0"/>
              </a:spcBef>
              <a:spcAft>
                <a:spcPct val="0"/>
              </a:spcAft>
              <a:tabLst>
                <a:tab pos="958850" algn="l"/>
              </a:tabLst>
            </a:pPr>
            <a:endParaRPr kumimoji="0" lang="ru-RU" sz="1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eaLnBrk="0" fontAlgn="base" hangingPunct="0">
              <a:spcBef>
                <a:spcPct val="0"/>
              </a:spcBef>
              <a:spcAft>
                <a:spcPct val="0"/>
              </a:spcAft>
              <a:tabLst>
                <a:tab pos="958850" algn="l"/>
              </a:tabLst>
            </a:pPr>
            <a:endParaRPr kumimoji="0" lang="ru-RU" sz="1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eaLnBrk="0" fontAlgn="base" hangingPunct="0">
              <a:spcBef>
                <a:spcPct val="0"/>
              </a:spcBef>
              <a:spcAft>
                <a:spcPct val="0"/>
              </a:spcAft>
              <a:tabLst>
                <a:tab pos="958850" algn="l"/>
              </a:tabLst>
            </a:pPr>
            <a:endParaRPr lang="ru-RU" sz="1400" dirty="0" smtClean="0"/>
          </a:p>
          <a:p>
            <a:pPr eaLnBrk="0" fontAlgn="base" hangingPunct="0">
              <a:spcBef>
                <a:spcPct val="0"/>
              </a:spcBef>
              <a:spcAft>
                <a:spcPct val="0"/>
              </a:spcAft>
              <a:tabLst>
                <a:tab pos="958850" algn="l"/>
              </a:tabLst>
            </a:pPr>
            <a:endParaRPr lang="ru-RU" sz="1400" dirty="0" smtClean="0"/>
          </a:p>
          <a:p>
            <a:pPr marL="0" marR="0" lvl="0" indent="0" algn="l" defTabSz="914400" rtl="0" eaLnBrk="0" fontAlgn="base" latinLnBrk="0" hangingPunct="0">
              <a:lnSpc>
                <a:spcPct val="100000"/>
              </a:lnSpc>
              <a:spcBef>
                <a:spcPct val="0"/>
              </a:spcBef>
              <a:spcAft>
                <a:spcPct val="0"/>
              </a:spcAft>
              <a:buClrTx/>
              <a:buSzTx/>
              <a:buFontTx/>
              <a:buNone/>
              <a:tabLst>
                <a:tab pos="958850" algn="l"/>
              </a:tabLst>
            </a:pPr>
            <a:endParaRPr kumimoji="0" lang="ru-RU" sz="1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58850" algn="l"/>
              </a:tabLst>
            </a:pPr>
            <a:endParaRPr kumimoji="0" lang="ru-RU" sz="1400"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lnSpcReduction="10000"/>
          </a:bodyPr>
          <a:lstStyle/>
          <a:p>
            <a:r>
              <a:rPr lang="ru-RU" dirty="0"/>
              <a:t> </a:t>
            </a:r>
            <a:r>
              <a:rPr lang="ru-RU" dirty="0">
                <a:solidFill>
                  <a:schemeClr val="bg1"/>
                </a:solidFill>
              </a:rPr>
              <a:t>Сейчас приоритетным направлением является сохранение и укрепление здоровья граждан России.  Поэтому, особую актуальность приобретают вопросы правильного питания.</a:t>
            </a:r>
          </a:p>
          <a:p>
            <a:r>
              <a:rPr lang="ru-RU" dirty="0">
                <a:solidFill>
                  <a:schemeClr val="bg1"/>
                </a:solidFill>
              </a:rPr>
              <a:t>Нам в школьной столовой на завтрак раз  в неделю  дают творожную запеканку, но многие ребята отказываются от неё. Надеюсь, моя исследовательская работа поможет мне и моим одноклассникам понять действительно ли творог полезен. А возможно, кто-то полюбит творог.</a:t>
            </a:r>
          </a:p>
          <a:p>
            <a:r>
              <a:rPr lang="ru-RU" dirty="0">
                <a:solidFill>
                  <a:schemeClr val="bg1"/>
                </a:solidFill>
              </a:rPr>
              <a:t>Используя в своем рационе полезный продукт, мы сможем сберечь свое здоровье. </a:t>
            </a:r>
          </a:p>
          <a:p>
            <a:endParaRPr lang="ru-RU" dirty="0"/>
          </a:p>
        </p:txBody>
      </p:sp>
      <p:sp>
        <p:nvSpPr>
          <p:cNvPr id="2" name="Заголовок 1"/>
          <p:cNvSpPr>
            <a:spLocks noGrp="1"/>
          </p:cNvSpPr>
          <p:nvPr>
            <p:ph type="title"/>
          </p:nvPr>
        </p:nvSpPr>
        <p:spPr>
          <a:xfrm>
            <a:off x="1000100" y="428604"/>
            <a:ext cx="7686700" cy="942996"/>
          </a:xfrm>
        </p:spPr>
        <p:txBody>
          <a:bodyPr>
            <a:normAutofit/>
          </a:bodyPr>
          <a:lstStyle/>
          <a:p>
            <a:pPr algn="ctr"/>
            <a:r>
              <a:rPr lang="ru-RU" sz="3600" dirty="0">
                <a:solidFill>
                  <a:schemeClr val="bg1"/>
                </a:solidFill>
                <a:latin typeface="Times New Roman" pitchFamily="18" charset="0"/>
                <a:cs typeface="Times New Roman" pitchFamily="18" charset="0"/>
              </a:rPr>
              <a:t>Актуальность</a:t>
            </a:r>
          </a:p>
        </p:txBody>
      </p:sp>
      <p:sp>
        <p:nvSpPr>
          <p:cNvPr id="11266" name="AutoShape 2" descr="https://top-fon.com/uploads/posts/2023-01/1674771568_top-fon-com-p-fon-dlya-prezentatsii-neitralnii-delovoi-m-1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xmlns="" id="{FD9980AB-96CD-41E5-BCB2-BF4CBE95D219}"/>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16401"/>
          <a:stretch/>
        </p:blipFill>
        <p:spPr bwMode="auto">
          <a:xfrm>
            <a:off x="1475656" y="1268760"/>
            <a:ext cx="6431372" cy="403244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214282" y="500042"/>
            <a:ext cx="871540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Цель исследования</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Исследование продукта питания - творога, на качество и натуральность. Выяснить, как влияет  на организм человека, в чём его польза. Приготовить творог в домашних условиях.</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Задачи:</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1. Изучить литературные источники по теме исследования.</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2. Познакомиться с историей происхождения творога. Хранение творога.</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3. Выяснить как творог влияет на детский организм.</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4.Исследовать образцы творога с помощью химических экспериментов и наблюдений.</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5.Исследовать способ  приготовления творога  в домашних условиях.</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6.Анкетирование на тему : «Как вы относитесь к творогу?»</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428596" y="857232"/>
            <a:ext cx="821533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Гипотеза: </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предполагаю, творог полезен для детского организма, и его без труда можно приготовить дома.</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Предмет исследования:  </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влияние</a:t>
            </a: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творога на детский организм.       </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Объект исследования</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творог.</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Методы исследования:</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поисковый, анализ литературы и материалов сети Интернет, расчет, анкетирование, наблюдение, обобщение.</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Практическая значимость</a:t>
            </a:r>
            <a:r>
              <a:rPr kumimoji="0" lang="ru-RU" sz="2400" b="0"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работа может быть использована на классном часе, на уроках окружающего мира.</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57422" y="357166"/>
            <a:ext cx="4572000" cy="1200329"/>
          </a:xfrm>
          <a:prstGeom prst="rect">
            <a:avLst/>
          </a:prstGeom>
        </p:spPr>
        <p:txBody>
          <a:bodyPr>
            <a:spAutoFit/>
          </a:bodyPr>
          <a:lstStyle/>
          <a:p>
            <a:pPr lvl="0" algn="ctr" fontAlgn="base">
              <a:spcBef>
                <a:spcPct val="0"/>
              </a:spcBef>
              <a:spcAft>
                <a:spcPct val="0"/>
              </a:spcAft>
            </a:pPr>
            <a:r>
              <a:rPr lang="ru-RU" sz="2400" b="1" dirty="0">
                <a:solidFill>
                  <a:schemeClr val="bg1"/>
                </a:solidFill>
                <a:latin typeface="Times New Roman" pitchFamily="18" charset="0"/>
                <a:ea typeface="Times New Roman" pitchFamily="18" charset="0"/>
                <a:cs typeface="Times New Roman" pitchFamily="18" charset="0"/>
              </a:rPr>
              <a:t>1</a:t>
            </a:r>
            <a:r>
              <a:rPr lang="ru-RU" sz="2400" b="1" dirty="0" bmk="">
                <a:solidFill>
                  <a:schemeClr val="bg1"/>
                </a:solidFill>
                <a:latin typeface="Times New Roman" pitchFamily="18" charset="0"/>
                <a:ea typeface="Times New Roman" pitchFamily="18" charset="0"/>
                <a:cs typeface="Times New Roman" pitchFamily="18" charset="0"/>
              </a:rPr>
              <a:t>.Основная часть</a:t>
            </a:r>
            <a:endParaRPr lang="ru-RU" sz="2400" dirty="0" bmk="">
              <a:solidFill>
                <a:schemeClr val="bg1"/>
              </a:solidFill>
              <a:latin typeface="Times New Roman" pitchFamily="18" charset="0"/>
              <a:cs typeface="Times New Roman" pitchFamily="18" charset="0"/>
            </a:endParaRPr>
          </a:p>
          <a:p>
            <a:pPr lvl="0" algn="ctr" eaLnBrk="0" fontAlgn="base" hangingPunct="0">
              <a:spcBef>
                <a:spcPct val="0"/>
              </a:spcBef>
              <a:spcAft>
                <a:spcPct val="0"/>
              </a:spcAft>
            </a:pPr>
            <a:r>
              <a:rPr lang="ru-RU" sz="2400" b="1" dirty="0" bmk="">
                <a:solidFill>
                  <a:schemeClr val="bg1"/>
                </a:solidFill>
                <a:latin typeface="Times New Roman" pitchFamily="18" charset="0"/>
                <a:ea typeface="Times New Roman" pitchFamily="18" charset="0"/>
                <a:cs typeface="Times New Roman" pitchFamily="18" charset="0"/>
              </a:rPr>
              <a:t>1.1 История происхождения творога</a:t>
            </a:r>
            <a:endParaRPr lang="ru-RU" sz="2400" dirty="0">
              <a:solidFill>
                <a:schemeClr val="bg1"/>
              </a:solidFill>
              <a:latin typeface="Times New Roman" pitchFamily="18" charset="0"/>
              <a:cs typeface="Times New Roman" pitchFamily="18" charset="0"/>
            </a:endParaRPr>
          </a:p>
        </p:txBody>
      </p:sp>
      <p:sp>
        <p:nvSpPr>
          <p:cNvPr id="8193" name="Rectangle 1"/>
          <p:cNvSpPr>
            <a:spLocks noChangeArrowheads="1"/>
          </p:cNvSpPr>
          <p:nvPr/>
        </p:nvSpPr>
        <p:spPr bwMode="auto">
          <a:xfrm>
            <a:off x="571472" y="1643050"/>
            <a:ext cx="464343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a:ln>
                  <a:noFill/>
                </a:ln>
                <a:solidFill>
                  <a:schemeClr val="bg1"/>
                </a:solidFill>
                <a:effectLst/>
                <a:latin typeface="Times New Roman" pitchFamily="18" charset="0"/>
                <a:ea typeface="Calibri" pitchFamily="34" charset="0"/>
                <a:cs typeface="Times New Roman" pitchFamily="18" charset="0"/>
              </a:rPr>
              <a:t>Как появился первый творог достоверно не известно никому, он появился так давно, что точной даты никто не знает, да что там точной, никто не знает даже приблизительной даты его появления. Но предположение конечно же существует.</a:t>
            </a:r>
            <a:endParaRPr kumimoji="0" lang="ru-RU" sz="2400" b="0" i="0" u="none" strike="noStrike" cap="none" normalizeH="0" baseline="0" dirty="0">
              <a:ln>
                <a:noFill/>
              </a:ln>
              <a:solidFill>
                <a:schemeClr val="bg1"/>
              </a:solidFill>
              <a:effectLst/>
              <a:latin typeface="Times New Roman" pitchFamily="18" charset="0"/>
              <a:cs typeface="Times New Roman" pitchFamily="18" charset="0"/>
            </a:endParaRPr>
          </a:p>
        </p:txBody>
      </p:sp>
      <p:pic>
        <p:nvPicPr>
          <p:cNvPr id="8195" name="Picture 3" descr="https://www.gorodche.ru/wp-content/uploads/2023/03/tvorog-1092042.jpg"/>
          <p:cNvPicPr>
            <a:picLocks noChangeAspect="1" noChangeArrowheads="1"/>
          </p:cNvPicPr>
          <p:nvPr/>
        </p:nvPicPr>
        <p:blipFill>
          <a:blip r:embed="rId2" cstate="print"/>
          <a:srcRect/>
          <a:stretch>
            <a:fillRect/>
          </a:stretch>
        </p:blipFill>
        <p:spPr bwMode="auto">
          <a:xfrm>
            <a:off x="5357818" y="2357430"/>
            <a:ext cx="3066524" cy="375725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428596" y="500042"/>
          <a:ext cx="8215370" cy="6086887"/>
        </p:xfrm>
        <a:graphic>
          <a:graphicData uri="http://schemas.openxmlformats.org/drawingml/2006/table">
            <a:tbl>
              <a:tblPr/>
              <a:tblGrid>
                <a:gridCol w="2011311">
                  <a:extLst>
                    <a:ext uri="{9D8B030D-6E8A-4147-A177-3AD203B41FA5}">
                      <a16:colId xmlns:a16="http://schemas.microsoft.com/office/drawing/2014/main" xmlns="" val="20000"/>
                    </a:ext>
                  </a:extLst>
                </a:gridCol>
                <a:gridCol w="6204059">
                  <a:extLst>
                    <a:ext uri="{9D8B030D-6E8A-4147-A177-3AD203B41FA5}">
                      <a16:colId xmlns:a16="http://schemas.microsoft.com/office/drawing/2014/main" xmlns="" val="20001"/>
                    </a:ext>
                  </a:extLst>
                </a:gridCol>
              </a:tblGrid>
              <a:tr h="251167">
                <a:tc>
                  <a:txBody>
                    <a:bodyPr/>
                    <a:lstStyle/>
                    <a:p>
                      <a:pPr algn="ctr" fontAlgn="base">
                        <a:lnSpc>
                          <a:spcPct val="115000"/>
                        </a:lnSpc>
                        <a:spcAft>
                          <a:spcPts val="0"/>
                        </a:spcAft>
                      </a:pPr>
                      <a:r>
                        <a:rPr lang="ru-RU" sz="1800" dirty="0">
                          <a:solidFill>
                            <a:srgbClr val="000000"/>
                          </a:solidFill>
                          <a:latin typeface="Times New Roman"/>
                          <a:ea typeface="Times New Roman"/>
                          <a:cs typeface="Times New Roman"/>
                        </a:rPr>
                        <a:t>Показатели</a:t>
                      </a:r>
                      <a:endParaRPr lang="ru-RU" sz="1800" dirty="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lnSpc>
                          <a:spcPct val="115000"/>
                        </a:lnSpc>
                        <a:spcAft>
                          <a:spcPts val="0"/>
                        </a:spcAft>
                      </a:pPr>
                      <a:r>
                        <a:rPr lang="ru-RU" sz="1800">
                          <a:solidFill>
                            <a:srgbClr val="000000"/>
                          </a:solidFill>
                          <a:latin typeface="Times New Roman"/>
                          <a:ea typeface="Times New Roman"/>
                          <a:cs typeface="Times New Roman"/>
                        </a:rPr>
                        <a:t>Характеристика</a:t>
                      </a:r>
                      <a:endParaRPr lang="ru-RU" sz="18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19337">
                <a:tc>
                  <a:txBody>
                    <a:bodyPr/>
                    <a:lstStyle/>
                    <a:p>
                      <a:pPr algn="just" fontAlgn="base">
                        <a:lnSpc>
                          <a:spcPct val="115000"/>
                        </a:lnSpc>
                        <a:spcAft>
                          <a:spcPts val="0"/>
                        </a:spcAft>
                      </a:pPr>
                      <a:r>
                        <a:rPr lang="ru-RU" sz="1800">
                          <a:solidFill>
                            <a:srgbClr val="000000"/>
                          </a:solidFill>
                          <a:latin typeface="Times New Roman"/>
                          <a:ea typeface="Times New Roman"/>
                          <a:cs typeface="Times New Roman"/>
                        </a:rPr>
                        <a:t>Фосфор</a:t>
                      </a:r>
                      <a:endParaRPr lang="ru-RU" sz="18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800">
                          <a:solidFill>
                            <a:srgbClr val="000000"/>
                          </a:solidFill>
                          <a:latin typeface="Times New Roman"/>
                          <a:ea typeface="Times New Roman"/>
                          <a:cs typeface="Times New Roman"/>
                        </a:rPr>
                        <a:t>Химический элемент, который хорошо влияет на костную систему человека.</a:t>
                      </a:r>
                      <a:endParaRPr lang="ru-RU" sz="18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938379">
                <a:tc>
                  <a:txBody>
                    <a:bodyPr/>
                    <a:lstStyle/>
                    <a:p>
                      <a:pPr algn="just" fontAlgn="base">
                        <a:lnSpc>
                          <a:spcPct val="115000"/>
                        </a:lnSpc>
                        <a:spcAft>
                          <a:spcPts val="0"/>
                        </a:spcAft>
                      </a:pPr>
                      <a:r>
                        <a:rPr lang="ru-RU" sz="1600" dirty="0">
                          <a:solidFill>
                            <a:srgbClr val="000000"/>
                          </a:solidFill>
                          <a:latin typeface="Times New Roman"/>
                          <a:ea typeface="Times New Roman"/>
                          <a:cs typeface="Times New Roman"/>
                        </a:rPr>
                        <a:t>Кальций</a:t>
                      </a:r>
                      <a:endParaRPr lang="ru-RU" sz="1600" dirty="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Химический элемент, без которого не могут протекать нормально основные жизненные процессы. Человек нуждается в кальции, чтобы жить, кальций есть во всех органах и тканях живых организмов.</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700006">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Цинк</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Цинк принимает участие в процессах роста и полового созревания, помогает организму вырабатывать устойчивость к воздействию вирусов и инфекций.</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700006">
                <a:tc>
                  <a:txBody>
                    <a:bodyPr/>
                    <a:lstStyle/>
                    <a:p>
                      <a:pPr algn="just" fontAlgn="base">
                        <a:lnSpc>
                          <a:spcPct val="115000"/>
                        </a:lnSpc>
                        <a:spcAft>
                          <a:spcPts val="0"/>
                        </a:spcAft>
                      </a:pPr>
                      <a:r>
                        <a:rPr lang="ru-RU" sz="1600" dirty="0">
                          <a:solidFill>
                            <a:srgbClr val="000000"/>
                          </a:solidFill>
                          <a:latin typeface="Times New Roman"/>
                          <a:ea typeface="Times New Roman"/>
                          <a:cs typeface="Times New Roman"/>
                        </a:rPr>
                        <a:t>Витамин А</a:t>
                      </a:r>
                      <a:endParaRPr lang="ru-RU" sz="1600" dirty="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Помогает росту клеток, нужен для нормального состояния кожи, зубов, волос, защищает от инфекций, очень важен для зрения.</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700006">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Витамины группы В</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Группа, состоящая из двенадцати незаменимых для жизни веществ, которые нужны для дыхания и выработки энергии в клетках.</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700006">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Белки</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dirty="0">
                          <a:solidFill>
                            <a:srgbClr val="000000"/>
                          </a:solidFill>
                          <a:latin typeface="Times New Roman"/>
                          <a:ea typeface="Times New Roman"/>
                          <a:cs typeface="Times New Roman"/>
                        </a:rPr>
                        <a:t>Незаменимая часть пищи. Из белков создаются новые клетки и ткани организма. Обеспечение белком особенно важно в детском возрасте.</a:t>
                      </a:r>
                      <a:endParaRPr lang="ru-RU" sz="1600" dirty="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700006">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Жиры</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dirty="0">
                          <a:solidFill>
                            <a:srgbClr val="000000"/>
                          </a:solidFill>
                          <a:latin typeface="Times New Roman"/>
                          <a:ea typeface="Times New Roman"/>
                          <a:cs typeface="Times New Roman"/>
                        </a:rPr>
                        <a:t>Важный источник энергии. Жировая ткань служит теплоизолятором, поддерживая постоянную температуру тела</a:t>
                      </a:r>
                      <a:endParaRPr lang="ru-RU" sz="1600" dirty="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461632">
                <a:tc>
                  <a:txBody>
                    <a:bodyPr/>
                    <a:lstStyle/>
                    <a:p>
                      <a:pPr algn="just" fontAlgn="base">
                        <a:lnSpc>
                          <a:spcPct val="115000"/>
                        </a:lnSpc>
                        <a:spcAft>
                          <a:spcPts val="0"/>
                        </a:spcAft>
                      </a:pPr>
                      <a:r>
                        <a:rPr lang="ru-RU" sz="1600">
                          <a:solidFill>
                            <a:srgbClr val="000000"/>
                          </a:solidFill>
                          <a:latin typeface="Times New Roman"/>
                          <a:ea typeface="Times New Roman"/>
                          <a:cs typeface="Times New Roman"/>
                        </a:rPr>
                        <a:t>Углеводы</a:t>
                      </a:r>
                      <a:endParaRPr lang="ru-RU" sz="160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lnSpc>
                          <a:spcPct val="115000"/>
                        </a:lnSpc>
                        <a:spcAft>
                          <a:spcPts val="0"/>
                        </a:spcAft>
                      </a:pPr>
                      <a:r>
                        <a:rPr lang="ru-RU" sz="1600" dirty="0">
                          <a:solidFill>
                            <a:srgbClr val="000000"/>
                          </a:solidFill>
                          <a:latin typeface="Times New Roman"/>
                          <a:ea typeface="Times New Roman"/>
                          <a:cs typeface="Times New Roman"/>
                        </a:rPr>
                        <a:t>Строительный материал для всех клеток нашего организма. Являются главным «поставщиком» энергии.</a:t>
                      </a:r>
                      <a:endParaRPr lang="ru-RU" sz="1600" dirty="0">
                        <a:latin typeface="Calibri"/>
                        <a:ea typeface="Calibri"/>
                        <a:cs typeface="Times New Roman"/>
                      </a:endParaRPr>
                    </a:p>
                  </a:txBody>
                  <a:tcPr marL="36987" marR="36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s://sun9-80.userapi.com/impg/yHHrJl6Hu6ZX7dzZajz_MMhL9iFv-H6CalAMEw/TE7RzanDHEE.jpg?size=810x1080&amp;quality=95&amp;sign=b9436134be60cdcef6992a3cef9caf50&amp;type=album"/>
          <p:cNvPicPr>
            <a:picLocks noChangeAspect="1" noChangeArrowheads="1"/>
          </p:cNvPicPr>
          <p:nvPr/>
        </p:nvPicPr>
        <p:blipFill>
          <a:blip r:embed="rId2" cstate="print"/>
          <a:srcRect/>
          <a:stretch>
            <a:fillRect/>
          </a:stretch>
        </p:blipFill>
        <p:spPr bwMode="auto">
          <a:xfrm>
            <a:off x="683568" y="1844824"/>
            <a:ext cx="3071834" cy="4132652"/>
          </a:xfrm>
          <a:prstGeom prst="rect">
            <a:avLst/>
          </a:prstGeom>
          <a:noFill/>
        </p:spPr>
      </p:pic>
      <p:pic>
        <p:nvPicPr>
          <p:cNvPr id="9218" name="Picture 2" descr="https://sun9-32.userapi.com/impg/KxmUZZKMg-FM8D7m8iEHRxOO3c5J67DzVSqLmg/8SrESqi7CvI.jpg?size=810x1080&amp;quality=95&amp;sign=7b8604d515d6e327c0a1d1a0b21a36b8&amp;type=album"/>
          <p:cNvPicPr>
            <a:picLocks noChangeAspect="1" noChangeArrowheads="1"/>
          </p:cNvPicPr>
          <p:nvPr/>
        </p:nvPicPr>
        <p:blipFill>
          <a:blip r:embed="rId3"/>
          <a:srcRect/>
          <a:stretch>
            <a:fillRect/>
          </a:stretch>
        </p:blipFill>
        <p:spPr bwMode="auto">
          <a:xfrm>
            <a:off x="4427984" y="1700808"/>
            <a:ext cx="3822714" cy="427666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un9-25.userapi.com/impg/fIflunyqSDqSfSVgS9dmW6dXFLhxQrVtY-Ftqg/SdVIlbquYqI.jpg?size=810x1080&amp;quality=95&amp;sign=b54f030304433ed11fcbbd37900eb57a&amp;type=album"/>
          <p:cNvPicPr>
            <a:picLocks noChangeAspect="1" noChangeArrowheads="1"/>
          </p:cNvPicPr>
          <p:nvPr/>
        </p:nvPicPr>
        <p:blipFill>
          <a:blip r:embed="rId2" cstate="print"/>
          <a:srcRect/>
          <a:stretch>
            <a:fillRect/>
          </a:stretch>
        </p:blipFill>
        <p:spPr bwMode="auto">
          <a:xfrm>
            <a:off x="214282" y="357166"/>
            <a:ext cx="2630475" cy="3507300"/>
          </a:xfrm>
          <a:prstGeom prst="rect">
            <a:avLst/>
          </a:prstGeom>
          <a:noFill/>
        </p:spPr>
      </p:pic>
      <p:pic>
        <p:nvPicPr>
          <p:cNvPr id="1028" name="Picture 4" descr="https://sun9-55.userapi.com/impg/vt2rqSVbubStZ6RG3eYfl_gp26En9hPCnufHhg/F2nZg3jyhIU.jpg?size=810x1080&amp;quality=95&amp;sign=e56bb2d0a3975c45315e9ee7da80fa21&amp;type=album"/>
          <p:cNvPicPr>
            <a:picLocks noChangeAspect="1" noChangeArrowheads="1"/>
          </p:cNvPicPr>
          <p:nvPr/>
        </p:nvPicPr>
        <p:blipFill>
          <a:blip r:embed="rId3" cstate="print"/>
          <a:srcRect/>
          <a:stretch>
            <a:fillRect/>
          </a:stretch>
        </p:blipFill>
        <p:spPr bwMode="auto">
          <a:xfrm>
            <a:off x="3143240" y="1000108"/>
            <a:ext cx="2571768" cy="3714776"/>
          </a:xfrm>
          <a:prstGeom prst="rect">
            <a:avLst/>
          </a:prstGeom>
          <a:noFill/>
        </p:spPr>
      </p:pic>
      <p:pic>
        <p:nvPicPr>
          <p:cNvPr id="1030" name="Picture 6" descr="https://sun9-55.userapi.com/impg/uzkvnAgYqWLtVJFGV2n9PttlrnTN_Np2STxifQ/SsfnNDAp8x8.jpg?size=810x1080&amp;quality=95&amp;sign=ae4e907b407e5b0ea81ce7a5207b7449&amp;type=album"/>
          <p:cNvPicPr>
            <a:picLocks noChangeAspect="1" noChangeArrowheads="1"/>
          </p:cNvPicPr>
          <p:nvPr/>
        </p:nvPicPr>
        <p:blipFill>
          <a:blip r:embed="rId4" cstate="print"/>
          <a:srcRect/>
          <a:stretch>
            <a:fillRect/>
          </a:stretch>
        </p:blipFill>
        <p:spPr bwMode="auto">
          <a:xfrm>
            <a:off x="6000760" y="2928934"/>
            <a:ext cx="2554689" cy="3406252"/>
          </a:xfrm>
          <a:prstGeom prst="rect">
            <a:avLst/>
          </a:prstGeom>
          <a:noFill/>
        </p:spPr>
      </p:pic>
      <p:sp>
        <p:nvSpPr>
          <p:cNvPr id="2" name="TextBox 1">
            <a:extLst>
              <a:ext uri="{FF2B5EF4-FFF2-40B4-BE49-F238E27FC236}">
                <a16:creationId xmlns:a16="http://schemas.microsoft.com/office/drawing/2014/main" xmlns="" id="{607F78FE-5FE1-44B9-8FDC-A6A514FAD1B1}"/>
              </a:ext>
            </a:extLst>
          </p:cNvPr>
          <p:cNvSpPr txBox="1"/>
          <p:nvPr/>
        </p:nvSpPr>
        <p:spPr>
          <a:xfrm>
            <a:off x="3773354" y="293126"/>
            <a:ext cx="4050019" cy="461665"/>
          </a:xfrm>
          <a:prstGeom prst="rect">
            <a:avLst/>
          </a:prstGeom>
          <a:noFill/>
        </p:spPr>
        <p:txBody>
          <a:bodyPr wrap="none" rtlCol="0">
            <a:spAutoFit/>
          </a:bodyPr>
          <a:lstStyle/>
          <a:p>
            <a:r>
              <a:rPr lang="ru-RU" sz="2400" dirty="0">
                <a:solidFill>
                  <a:schemeClr val="bg1"/>
                </a:solidFill>
              </a:rPr>
              <a:t>Проверка на натуральность</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062022"/>
          </a:xfrm>
        </p:spPr>
        <p:txBody>
          <a:bodyPr>
            <a:normAutofit/>
          </a:bodyPr>
          <a:lstStyle/>
          <a:p>
            <a:r>
              <a:rPr lang="ru-RU" sz="2400" dirty="0">
                <a:solidFill>
                  <a:schemeClr val="bg1"/>
                </a:solidFill>
                <a:latin typeface="Times New Roman" pitchFamily="18" charset="0"/>
                <a:cs typeface="Times New Roman" pitchFamily="18" charset="0"/>
              </a:rPr>
              <a:t>Приготовление творога в домашних условиях</a:t>
            </a:r>
          </a:p>
        </p:txBody>
      </p:sp>
      <p:pic>
        <p:nvPicPr>
          <p:cNvPr id="4" name="Picture 2" descr="https://sun9-70.userapi.com/impg/GRLvtcdRkTGDiqTkVPgtl6f9GvJMQf7aCuJaWA/J_RFgkpEVRo.jpg?size=810x1080&amp;quality=95&amp;sign=0a3c168d0e39d426589f8eb7c848fe09&amp;type=album"/>
          <p:cNvPicPr>
            <a:picLocks noChangeAspect="1" noChangeArrowheads="1"/>
          </p:cNvPicPr>
          <p:nvPr/>
        </p:nvPicPr>
        <p:blipFill>
          <a:blip r:embed="rId2" cstate="print"/>
          <a:srcRect/>
          <a:stretch>
            <a:fillRect/>
          </a:stretch>
        </p:blipFill>
        <p:spPr bwMode="auto">
          <a:xfrm>
            <a:off x="2714612" y="1643050"/>
            <a:ext cx="3571900" cy="471490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125</TotalTime>
  <Words>491</Words>
  <Application>Microsoft Office PowerPoint</Application>
  <PresentationFormat>Экран (4:3)</PresentationFormat>
  <Paragraphs>74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Бумажная</vt:lpstr>
      <vt:lpstr>Слайд 1</vt:lpstr>
      <vt:lpstr>Актуальность</vt:lpstr>
      <vt:lpstr>Слайд 3</vt:lpstr>
      <vt:lpstr>Слайд 4</vt:lpstr>
      <vt:lpstr>Слайд 5</vt:lpstr>
      <vt:lpstr>Слайд 6</vt:lpstr>
      <vt:lpstr>Слайд 7</vt:lpstr>
      <vt:lpstr>Слайд 8</vt:lpstr>
      <vt:lpstr>Приготовление творога в домашних условиях</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ASUS</cp:lastModifiedBy>
  <cp:revision>11</cp:revision>
  <dcterms:created xsi:type="dcterms:W3CDTF">2024-01-14T17:54:52Z</dcterms:created>
  <dcterms:modified xsi:type="dcterms:W3CDTF">2024-02-04T15:16:26Z</dcterms:modified>
</cp:coreProperties>
</file>