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22"/>
  </p:notesMasterIdLst>
  <p:sldIdLst>
    <p:sldId id="294" r:id="rId2"/>
    <p:sldId id="295" r:id="rId3"/>
    <p:sldId id="275" r:id="rId4"/>
    <p:sldId id="278" r:id="rId5"/>
    <p:sldId id="276" r:id="rId6"/>
    <p:sldId id="277" r:id="rId7"/>
    <p:sldId id="284" r:id="rId8"/>
    <p:sldId id="289" r:id="rId9"/>
    <p:sldId id="288" r:id="rId10"/>
    <p:sldId id="257" r:id="rId11"/>
    <p:sldId id="260" r:id="rId12"/>
    <p:sldId id="261" r:id="rId13"/>
    <p:sldId id="262" r:id="rId14"/>
    <p:sldId id="291" r:id="rId15"/>
    <p:sldId id="292" r:id="rId16"/>
    <p:sldId id="293" r:id="rId17"/>
    <p:sldId id="296" r:id="rId18"/>
    <p:sldId id="297" r:id="rId19"/>
    <p:sldId id="299" r:id="rId20"/>
    <p:sldId id="298" r:id="rId2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5" autoAdjust="0"/>
    <p:restoredTop sz="86477" autoAdjust="0"/>
  </p:normalViewPr>
  <p:slideViewPr>
    <p:cSldViewPr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2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F0C15EBD-EF2E-4E54-ADF2-40427532C463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6FAF05F-5CD1-403E-A957-9A1079FC0C5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2E2D4E-4A17-47AD-B655-9F80354E8C89}" type="slidenum">
              <a:rPr lang="ru-RU" altLang="ru-RU"/>
              <a:pPr/>
              <a:t>17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EA8E2-B69C-4135-8F28-8B2E74A10B2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52B35-2045-4EDE-9474-B0B97B5B552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9358F-319D-43AA-9701-69FB0F022E9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E65ADEE-22A4-4039-904B-D1B20EC8C71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AE8EABE-3C17-4EF0-83A7-B143AD6CCD8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E3044-6C0C-4531-AF3C-56F19F21B87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858DA839-BF3C-48F7-9860-1B32DF556E7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B70C5-ECBA-431E-A961-D01DA8509A3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CDB0F-F543-4440-A42B-4D5F5FC79A3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AD4CF-62B3-454E-8265-23D5F2FB6CD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C7D34-F04E-40D9-81BA-CAAE65959F6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602E3-CD58-43F2-90BD-87BFE935AF1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</a:defRPr>
            </a:lvl1pPr>
          </a:lstStyle>
          <a:p>
            <a:fld id="{54E69830-1434-400A-B0FA-EE18FC89FAB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84" r:id="rId2"/>
    <p:sldLayoutId id="2147483893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4" r:id="rId9"/>
    <p:sldLayoutId id="2147483890" r:id="rId10"/>
    <p:sldLayoutId id="2147483891" r:id="rId11"/>
    <p:sldLayoutId id="2147483895" r:id="rId12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Book Antiqua" pitchFamily="18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Book Antiqua" pitchFamily="18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Book Antiqua" pitchFamily="18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Book Antiqu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xoforce.ru/serii-lego/jurassic_world" TargetMode="External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12" Type="http://schemas.openxmlformats.org/officeDocument/2006/relationships/image" Target="../media/image18.jpeg"/><Relationship Id="rId2" Type="http://schemas.openxmlformats.org/officeDocument/2006/relationships/hyperlink" Target="https://www.exoforce.ru/serii-lego/boos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xoforce.ru/serii-lego/city" TargetMode="External"/><Relationship Id="rId11" Type="http://schemas.openxmlformats.org/officeDocument/2006/relationships/image" Target="../media/image17.jpeg"/><Relationship Id="rId5" Type="http://schemas.openxmlformats.org/officeDocument/2006/relationships/image" Target="../media/image14.jpeg"/><Relationship Id="rId10" Type="http://schemas.openxmlformats.org/officeDocument/2006/relationships/hyperlink" Target="https://www.exoforce.ru/serii-lego/nexo-knights" TargetMode="External"/><Relationship Id="rId4" Type="http://schemas.openxmlformats.org/officeDocument/2006/relationships/hyperlink" Target="https://www.exoforce.ru/serii-lego/friends" TargetMode="External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V.kashina\Downloads\video-22-01-19-07-56.mov" TargetMode="Externa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lego.com/ru-ru/aboutus/lego-group/the_lego_history" TargetMode="External"/><Relationship Id="rId2" Type="http://schemas.openxmlformats.org/officeDocument/2006/relationships/hyperlink" Target="http://ru.m.wikipedia.org/wiki/LEG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Font typeface="Georgia" pitchFamily="18" charset="0"/>
              <a:buNone/>
              <a:defRPr/>
            </a:pPr>
            <a:r>
              <a:rPr lang="ru-RU" sz="4800" dirty="0" smtClean="0">
                <a:latin typeface="+mn-lt"/>
                <a:cs typeface="Times New Roman" panose="02020603050405020304" pitchFamily="18" charset="0"/>
              </a:rPr>
              <a:t>МБОУ КГО «Гимназия»</a:t>
            </a:r>
            <a:br>
              <a:rPr lang="ru-RU" sz="4800" dirty="0" smtClean="0">
                <a:latin typeface="+mn-lt"/>
                <a:cs typeface="Times New Roman" panose="02020603050405020304" pitchFamily="18" charset="0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813550" cy="34750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ru-RU" altLang="ru-RU" sz="4800" smtClean="0"/>
              <a:t>Проект</a:t>
            </a:r>
          </a:p>
          <a:p>
            <a:pPr marL="44450" indent="0">
              <a:buFont typeface="Georgia" pitchFamily="18" charset="0"/>
              <a:buNone/>
            </a:pPr>
            <a:r>
              <a:rPr lang="ru-RU" altLang="ru-RU" sz="4800" b="1" smtClean="0"/>
              <a:t>«Лего – самоделкин»</a:t>
            </a:r>
          </a:p>
          <a:p>
            <a:pPr marL="44450" indent="0">
              <a:buFont typeface="Georgia" pitchFamily="18" charset="0"/>
              <a:buNone/>
            </a:pPr>
            <a:r>
              <a:rPr lang="ru-RU" altLang="ru-RU" smtClean="0"/>
              <a:t>Выполнил: Голяков Алексей, 9 лет, учащийся 3 «В» класса </a:t>
            </a:r>
          </a:p>
          <a:p>
            <a:pPr marL="44450" indent="0">
              <a:buFont typeface="Georgia" pitchFamily="18" charset="0"/>
              <a:buNone/>
            </a:pPr>
            <a:r>
              <a:rPr lang="ru-RU" altLang="ru-RU" smtClean="0"/>
              <a:t>Голяков Алексей</a:t>
            </a:r>
          </a:p>
        </p:txBody>
      </p:sp>
      <p:pic>
        <p:nvPicPr>
          <p:cNvPr id="7172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3303588"/>
            <a:ext cx="2665412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3"/>
          <p:cNvSpPr txBox="1">
            <a:spLocks noChangeArrowheads="1"/>
          </p:cNvSpPr>
          <p:nvPr/>
        </p:nvSpPr>
        <p:spPr bwMode="auto">
          <a:xfrm>
            <a:off x="4643438" y="6021388"/>
            <a:ext cx="3313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Г. Костомукша.</a:t>
            </a:r>
          </a:p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2019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bryggenibergenlegola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052513"/>
            <a:ext cx="7235825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68313" y="333375"/>
            <a:ext cx="83518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alt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ЛегоЛэнд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altLang="ru-RU" b="1" i="1" dirty="0" smtClean="0"/>
              <a:t> </a:t>
            </a:r>
            <a:r>
              <a:rPr lang="ru-RU" alt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55650" y="333375"/>
            <a:ext cx="7848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Серии конструкторов 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Lego</a:t>
            </a:r>
            <a:endParaRPr lang="ru-RU" alt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0" y="798513"/>
            <a:ext cx="83518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ru-RU" altLang="ru-RU" b="1" i="1"/>
          </a:p>
        </p:txBody>
      </p:sp>
      <p:pic>
        <p:nvPicPr>
          <p:cNvPr id="17412" name="Рисунок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28700" y="1844675"/>
            <a:ext cx="7086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5" descr="BOOS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7088" y="3557588"/>
            <a:ext cx="2376487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6" descr="Friend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188" y="549275"/>
            <a:ext cx="2232025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7" descr="City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4538" y="3752850"/>
            <a:ext cx="2078037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8" descr="Jurassic World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276600" y="582613"/>
            <a:ext cx="2303463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9" descr="NEXO KNIGHTS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084888" y="712788"/>
            <a:ext cx="2020887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1" descr="Harry Potter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271838" y="3752850"/>
            <a:ext cx="2163762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Ð£Ð»ÑÑÑÐ° ÐÐ³ÐµÐ½ÑÑ LEGO 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549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8" descr="Exclusiv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18446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0" descr="Minecraft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56113" y="2636838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2" descr="BrickHeadz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5463" y="360521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dirty="0" smtClean="0">
                <a:latin typeface="+mn-lt"/>
              </a:rPr>
              <a:t> </a:t>
            </a:r>
            <a:endParaRPr lang="ru-RU" altLang="ru-RU" dirty="0">
              <a:latin typeface="+mn-lt"/>
            </a:endParaRPr>
          </a:p>
        </p:txBody>
      </p:sp>
      <p:sp>
        <p:nvSpPr>
          <p:cNvPr id="20483" name="Объект 1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4" name="Picture 8" descr="Star War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575" y="476250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0" descr="DUPL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17700" y="42386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Junior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08400" y="42386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9" descr="Unikitty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61000" y="42386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1" descr="Elve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5575" y="2708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3" descr="NinjaGo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17700" y="2708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5" descr="Technic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787775" y="2708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7" descr="Creator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08625" y="2708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9" descr="ÐÐ¸ÑÐ½ÐµÐ¹ ÐÑÐ¸Ð½ÑÐµÑÑÑ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0825" y="4991100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21" descr="Batman Movie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51050" y="5029200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23" descr="LEGO Angry Birds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787775" y="5029200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25" descr="Super Heroes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380288" y="42386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27" descr="Super Hero Girls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535863" y="2708275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7" name="Picture 29" descr="Speed Champions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651500" y="4991100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8" name="Picture 31" descr="Classic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524750" y="4951413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>
              <a:buFont typeface="Georgia" pitchFamily="18" charset="0"/>
              <a:buNone/>
              <a:defRPr/>
            </a:pPr>
            <a:r>
              <a:rPr lang="ru-RU" dirty="0" smtClean="0">
                <a:latin typeface="+mn-lt"/>
              </a:rPr>
              <a:t>Представляю вам одну из них!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marL="46037" indent="0" eaLnBrk="1" hangingPunct="1">
              <a:buFont typeface="Georgia" pitchFamily="18" charset="0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Самоделки из 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LEGO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очень популярны в наше время!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Они отлично развивают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ум, концентрацию и память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!</a:t>
            </a:r>
          </a:p>
          <a:p>
            <a:pPr marL="46037" indent="0" eaLnBrk="1" hangingPunct="1">
              <a:buFont typeface="Georgia" pitchFamily="18" charset="0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 свое свободное время я строю ЛЕГО-САМОДЕЛКИ 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>
              <a:buFont typeface="Georgia" pitchFamily="18" charset="0"/>
              <a:buNone/>
              <a:defRPr/>
            </a:pPr>
            <a:r>
              <a:rPr lang="ru-RU" dirty="0" err="1" smtClean="0">
                <a:latin typeface="+mn-lt"/>
              </a:rPr>
              <a:t>Лего</a:t>
            </a:r>
            <a:r>
              <a:rPr lang="ru-RU" dirty="0" smtClean="0">
                <a:latin typeface="+mn-lt"/>
              </a:rPr>
              <a:t>-самоделка: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СЕКРЕТНАЯ ВОЕННАЯ БАЗА!</a:t>
            </a:r>
            <a:endParaRPr lang="ru-RU" dirty="0">
              <a:latin typeface="+mn-lt"/>
            </a:endParaRPr>
          </a:p>
        </p:txBody>
      </p:sp>
      <p:pic>
        <p:nvPicPr>
          <p:cNvPr id="22531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333375"/>
            <a:ext cx="3671887" cy="4103688"/>
          </a:xfrm>
        </p:spPr>
      </p:pic>
      <p:pic>
        <p:nvPicPr>
          <p:cNvPr id="22532" name="Рисунок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33375"/>
            <a:ext cx="3940175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475657" y="-1"/>
            <a:ext cx="6336703" cy="908721"/>
          </a:xfrm>
        </p:spPr>
        <p:txBody>
          <a:bodyPr/>
          <a:lstStyle/>
          <a:p>
            <a:pPr marL="0" indent="0">
              <a:buFont typeface="Georgia" pitchFamily="18" charset="0"/>
              <a:buNone/>
              <a:defRPr/>
            </a:pPr>
            <a:r>
              <a:rPr lang="ru-RU" sz="3000" dirty="0" smtClean="0">
                <a:latin typeface="+mn-lt"/>
              </a:rPr>
              <a:t>Сборка заняла 1 час 25 минут</a:t>
            </a:r>
            <a:endParaRPr lang="ru-RU" sz="3000" dirty="0">
              <a:latin typeface="+mn-lt"/>
            </a:endParaRPr>
          </a:p>
        </p:txBody>
      </p:sp>
      <p:pic>
        <p:nvPicPr>
          <p:cNvPr id="4" name="video-22-01-19-07-56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765175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Font typeface="Georgia" pitchFamily="18" charset="0"/>
              <a:buNone/>
              <a:defRPr/>
            </a:pPr>
            <a:r>
              <a:rPr lang="ru-RU" sz="3600" dirty="0" smtClean="0"/>
              <a:t>Вывод:</a:t>
            </a:r>
            <a:endParaRPr lang="ru-RU" sz="3600" dirty="0"/>
          </a:p>
        </p:txBody>
      </p:sp>
      <p:sp>
        <p:nvSpPr>
          <p:cNvPr id="2560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r>
              <a:rPr lang="ru-RU" smtClean="0"/>
              <a:t>Проведя практическую работу, я убедился в том, что если есть набор деталей </a:t>
            </a:r>
            <a:r>
              <a:rPr lang="en-US" smtClean="0"/>
              <a:t>LEGO</a:t>
            </a:r>
            <a:r>
              <a:rPr lang="ru-RU" smtClean="0"/>
              <a:t>, желание, фантазия, можно создать любую конструкцию. </a:t>
            </a:r>
          </a:p>
          <a:p>
            <a:pPr marL="44450" indent="0">
              <a:buFont typeface="Georgia" pitchFamily="18" charset="0"/>
              <a:buNone/>
            </a:pPr>
            <a:r>
              <a:rPr lang="ru-RU" smtClean="0"/>
              <a:t>Я считаю, что </a:t>
            </a:r>
            <a:r>
              <a:rPr lang="en-US" smtClean="0"/>
              <a:t>LEGO </a:t>
            </a:r>
            <a:r>
              <a:rPr lang="ru-RU" smtClean="0"/>
              <a:t> развивает воображение, мелкую моторику, чувство красоты, ловкость.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627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76300" y="2967038"/>
            <a:ext cx="73914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012160" y="188640"/>
            <a:ext cx="2952328" cy="288032"/>
          </a:xfrm>
        </p:spPr>
        <p:txBody>
          <a:bodyPr/>
          <a:lstStyle/>
          <a:p>
            <a:pPr marL="0" indent="0">
              <a:buFont typeface="Georgia" pitchFamily="18" charset="0"/>
              <a:buNone/>
              <a:defRPr/>
            </a:pPr>
            <a:r>
              <a:rPr lang="en-US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7543800" cy="4206875"/>
          </a:xfrm>
        </p:spPr>
        <p:txBody>
          <a:bodyPr/>
          <a:lstStyle/>
          <a:p>
            <a:pPr marL="46037" indent="0">
              <a:buFont typeface="Georgia" pitchFamily="18" charset="0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Цель исследования :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 Создание различных фигур из конструктора </a:t>
            </a:r>
            <a:r>
              <a:rPr lang="en-US" sz="1800" b="1" dirty="0" smtClean="0">
                <a:cs typeface="Times New Roman" panose="02020603050405020304" pitchFamily="18" charset="0"/>
              </a:rPr>
              <a:t>LEGO</a:t>
            </a:r>
            <a:r>
              <a:rPr lang="ru-RU" sz="1800" b="1" dirty="0" smtClean="0">
                <a:cs typeface="Times New Roman" panose="02020603050405020304" pitchFamily="18" charset="0"/>
              </a:rPr>
              <a:t>.</a:t>
            </a:r>
          </a:p>
          <a:p>
            <a:pPr marL="0" indent="0">
              <a:buFont typeface="Georgia" pitchFamily="18" charset="0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Объект исследования</a:t>
            </a:r>
            <a:r>
              <a:rPr lang="ru-RU" sz="1800" b="1" dirty="0" smtClean="0">
                <a:cs typeface="Times New Roman" panose="02020603050405020304" pitchFamily="18" charset="0"/>
              </a:rPr>
              <a:t>: </a:t>
            </a:r>
            <a:endParaRPr lang="en-US" sz="1800" b="1" dirty="0" smtClean="0"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Конструктор </a:t>
            </a:r>
            <a:r>
              <a:rPr lang="en-US" sz="1800" b="1" dirty="0" smtClean="0">
                <a:cs typeface="Times New Roman" panose="02020603050405020304" pitchFamily="18" charset="0"/>
              </a:rPr>
              <a:t>Lego</a:t>
            </a:r>
            <a:r>
              <a:rPr lang="ru-RU" sz="1800" b="1" dirty="0" smtClean="0">
                <a:cs typeface="Times New Roman" panose="02020603050405020304" pitchFamily="18" charset="0"/>
              </a:rPr>
              <a:t>.</a:t>
            </a:r>
          </a:p>
          <a:p>
            <a:pPr marL="0" indent="0">
              <a:buFont typeface="Georgia" pitchFamily="18" charset="0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Предмет исследования: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Изготовление различных конструкций.</a:t>
            </a:r>
          </a:p>
          <a:p>
            <a:pPr marL="0" indent="0">
              <a:buFont typeface="Georgia" pitchFamily="18" charset="0"/>
              <a:buNone/>
              <a:defRPr/>
            </a:pPr>
            <a:r>
              <a:rPr lang="ru-RU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Гипотеза: </a:t>
            </a:r>
            <a:r>
              <a:rPr lang="ru-RU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из любого набора деталей конструктора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LEGO</a:t>
            </a:r>
            <a:r>
              <a:rPr lang="ru-RU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, можно создать свою собственную конструкцию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  <a:p>
            <a:pPr marL="0" indent="0">
              <a:buFont typeface="Georgia" pitchFamily="18" charset="0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Задачи исследования: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 Узнать историю создания конструктора </a:t>
            </a:r>
            <a:r>
              <a:rPr lang="en-US" sz="1800" b="1" dirty="0" smtClean="0">
                <a:cs typeface="Times New Roman" panose="02020603050405020304" pitchFamily="18" charset="0"/>
              </a:rPr>
              <a:t>Leg</a:t>
            </a:r>
            <a:r>
              <a:rPr lang="ru-RU" sz="1800" b="1" dirty="0" smtClean="0">
                <a:cs typeface="Times New Roman" panose="02020603050405020304" pitchFamily="18" charset="0"/>
              </a:rPr>
              <a:t>о и возникновение названия;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 Изучить разновидности серий </a:t>
            </a:r>
            <a:r>
              <a:rPr lang="en-US" sz="1800" b="1" dirty="0" smtClean="0">
                <a:cs typeface="Times New Roman" panose="02020603050405020304" pitchFamily="18" charset="0"/>
              </a:rPr>
              <a:t>Lego</a:t>
            </a:r>
            <a:r>
              <a:rPr lang="ru-RU" sz="1800" b="1" dirty="0" smtClean="0">
                <a:cs typeface="Times New Roman" panose="02020603050405020304" pitchFamily="18" charset="0"/>
              </a:rPr>
              <a:t>;</a:t>
            </a:r>
          </a:p>
          <a:p>
            <a:pPr marL="0" indent="0">
              <a:buFont typeface="Georgia" pitchFamily="18" charset="0"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Методы исследования: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 Анализ.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Обобщение.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1800" b="1" dirty="0" smtClean="0">
                <a:cs typeface="Times New Roman" panose="02020603050405020304" pitchFamily="18" charset="0"/>
              </a:rPr>
              <a:t> Экспериментально – теоретический метод.</a:t>
            </a:r>
          </a:p>
          <a:p>
            <a:pPr marL="0" indent="0">
              <a:buFont typeface="Georgia" pitchFamily="18" charset="0"/>
              <a:buNone/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8196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4588" y="4486275"/>
            <a:ext cx="27717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Font typeface="Georgia" pitchFamily="18" charset="0"/>
              <a:buNone/>
              <a:defRPr/>
            </a:pPr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27651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marL="501650" indent="-457200">
              <a:buFont typeface="Georgia" pitchFamily="18" charset="0"/>
              <a:buAutoNum type="arabicPeriod"/>
            </a:pPr>
            <a:r>
              <a:rPr lang="ru-RU" smtClean="0"/>
              <a:t>Википедия. </a:t>
            </a:r>
            <a:r>
              <a:rPr lang="en-US" smtClean="0"/>
              <a:t> </a:t>
            </a:r>
            <a:r>
              <a:rPr lang="en-US" smtClean="0">
                <a:hlinkClick r:id="rId2"/>
              </a:rPr>
              <a:t>http</a:t>
            </a:r>
            <a:r>
              <a:rPr lang="ru-RU" smtClean="0">
                <a:hlinkClick r:id="rId2"/>
              </a:rPr>
              <a:t>:</a:t>
            </a:r>
            <a:r>
              <a:rPr lang="en-US" smtClean="0">
                <a:hlinkClick r:id="rId2"/>
              </a:rPr>
              <a:t>//ru.m.wikipedia.org/wiki/LEGO</a:t>
            </a:r>
            <a:r>
              <a:rPr lang="en-US" smtClean="0"/>
              <a:t> </a:t>
            </a:r>
            <a:endParaRPr lang="ru-RU" smtClean="0"/>
          </a:p>
          <a:p>
            <a:pPr marL="501650" indent="-457200">
              <a:buFont typeface="Georgia" pitchFamily="18" charset="0"/>
              <a:buAutoNum type="arabicPeriod"/>
            </a:pPr>
            <a:r>
              <a:rPr lang="ru-RU" smtClean="0"/>
              <a:t> История </a:t>
            </a:r>
            <a:r>
              <a:rPr lang="en-US" smtClean="0"/>
              <a:t>LEGO </a:t>
            </a:r>
            <a:r>
              <a:rPr lang="en-US" smtClean="0">
                <a:hlinkClick r:id="rId3"/>
              </a:rPr>
              <a:t>http</a:t>
            </a:r>
            <a:r>
              <a:rPr lang="ru-RU" smtClean="0">
                <a:hlinkClick r:id="rId3"/>
              </a:rPr>
              <a:t>:</a:t>
            </a:r>
            <a:r>
              <a:rPr lang="en-US" smtClean="0">
                <a:hlinkClick r:id="rId3"/>
              </a:rPr>
              <a:t>//lego.com/ru-ru/aboutus/lego-group/the_lego_history</a:t>
            </a:r>
            <a:endParaRPr lang="en-US" smtClean="0"/>
          </a:p>
          <a:p>
            <a:pPr marL="501650" indent="-457200">
              <a:buFont typeface="Georgia" pitchFamily="18" charset="0"/>
              <a:buAutoNum type="arabicPeriod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850" y="692696"/>
            <a:ext cx="7772400" cy="1656183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создания </a:t>
            </a:r>
            <a:r>
              <a:rPr lang="en-US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LEGO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9219" name="Рисунок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6888" y="2636838"/>
            <a:ext cx="56483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>
            <a:normAutofit fontScale="9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Дании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 1932 году 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Оле </a:t>
            </a:r>
            <a:r>
              <a:rPr lang="ru-RU" sz="40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Кирк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ru-RU" sz="40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Кристиансен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основал </a:t>
            </a: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компанию по производству предметов для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таких как гладильные доски и лестницы. Большой прибыли компания не приносила и 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тогда </a:t>
            </a: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он занялся производством 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деревянных игрушек. </a:t>
            </a:r>
            <a:endParaRPr lang="ru-RU" alt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43" name="Объект 1"/>
          <p:cNvPicPr>
            <a:picLocks noGrp="1" noChangeAspect="1"/>
          </p:cNvPicPr>
          <p:nvPr>
            <p:ph sz="quarter" idx="1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750" y="4365625"/>
            <a:ext cx="1439863" cy="2314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4052" y="620688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</a:t>
            </a:r>
            <a:r>
              <a:rPr lang="ru-RU" alt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такой деревянной утки всё и </a:t>
            </a:r>
            <a:r>
              <a:rPr lang="ru-RU" alt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началось </a:t>
            </a:r>
            <a:endParaRPr lang="ru-RU" alt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1267" name="Picture 5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71575" y="1989138"/>
            <a:ext cx="6884988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291264" cy="1930226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Новую компанию по производству игрушек </a:t>
            </a:r>
            <a:r>
              <a:rPr lang="ru-RU" sz="32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Кристиансен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назвал </a:t>
            </a:r>
            <a:r>
              <a:rPr lang="ru-RU" sz="32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lego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соединив два датских слова — </a:t>
            </a:r>
            <a:r>
              <a:rPr lang="ru-RU" sz="32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leg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и </a:t>
            </a:r>
            <a:r>
              <a:rPr lang="ru-RU" sz="3200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godt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(</a:t>
            </a:r>
            <a:r>
              <a:rPr lang="ru-RU" sz="32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играть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и </a:t>
            </a:r>
            <a:r>
              <a:rPr lang="ru-RU" sz="32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хорошо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).</a:t>
            </a:r>
            <a:endParaRPr lang="ru-RU" alt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1" name="Объект 2"/>
          <p:cNvPicPr>
            <a:picLocks noGrp="1" noChangeAspect="1"/>
          </p:cNvPicPr>
          <p:nvPr>
            <p:ph sz="quarter" idx="1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8175" y="2636838"/>
            <a:ext cx="5184775" cy="3646487"/>
          </a:xfrm>
        </p:spPr>
      </p:pic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179388" y="6078538"/>
            <a:ext cx="8640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5888"/>
            <a:ext cx="8713788" cy="1468437"/>
          </a:xfrm>
        </p:spPr>
        <p:txBody>
          <a:bodyPr/>
          <a:lstStyle/>
          <a:p>
            <a:pPr marL="46037" indent="0" algn="ctr" eaLnBrk="1" hangingPunct="1">
              <a:buFont typeface="Georgia" pitchFamily="18" charset="0"/>
              <a:buNone/>
              <a:defRPr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В 1946-м Оле купил на выставке формовочную машину для пластика… и постепенно начал делать пластиковые игрушки. Сначала маленьких мишек</a:t>
            </a:r>
          </a:p>
        </p:txBody>
      </p:sp>
      <p:pic>
        <p:nvPicPr>
          <p:cNvPr id="13315" name="Picture 5" descr="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27088" y="1916113"/>
            <a:ext cx="7580312" cy="4681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84438" y="188913"/>
            <a:ext cx="4038600" cy="936625"/>
          </a:xfrm>
        </p:spPr>
        <p:txBody>
          <a:bodyPr rtlCol="0">
            <a:noAutofit/>
          </a:bodyPr>
          <a:lstStyle/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Потом и что-то </a:t>
            </a:r>
            <a:r>
              <a:rPr lang="ru-RU" alt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покрупнее </a:t>
            </a:r>
            <a:endParaRPr lang="ru-RU" altLang="ru-RU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4339" name="Picture 5" descr="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213" y="1301750"/>
            <a:ext cx="7920037" cy="5295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1793289" y="5831552"/>
            <a:ext cx="6512511" cy="45719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2000" dirty="0" smtClean="0">
                <a:latin typeface="+mn-lt"/>
              </a:rPr>
              <a:t>:</a:t>
            </a:r>
            <a:r>
              <a:rPr lang="ru-RU" altLang="ru-RU" sz="4000" dirty="0" smtClean="0">
                <a:latin typeface="+mn-lt"/>
              </a:rPr>
              <a:t> </a:t>
            </a:r>
            <a:endParaRPr lang="ru-RU" altLang="ru-RU" sz="4000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187450" y="260350"/>
            <a:ext cx="6400800" cy="3475038"/>
          </a:xfrm>
        </p:spPr>
        <p:txBody>
          <a:bodyPr rtlCol="0">
            <a:normAutofit/>
          </a:bodyPr>
          <a:lstStyle/>
          <a:p>
            <a:pPr marL="45720" indent="0" algn="ctr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Кубики </a:t>
            </a: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Lego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появились в 1947году. Они были 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пластмассовыми с идентичными штырьками, что дало возможность соединять их друг с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другом</a:t>
            </a:r>
            <a:endParaRPr lang="ru-RU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Рисунок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9563" y="3055938"/>
            <a:ext cx="561657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824</TotalTime>
  <Words>266</Words>
  <Application>Microsoft Office PowerPoint</Application>
  <PresentationFormat>Экран (4:3)</PresentationFormat>
  <Paragraphs>47</Paragraphs>
  <Slides>20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Book Antiqua</vt:lpstr>
      <vt:lpstr>Georgia</vt:lpstr>
      <vt:lpstr>Century Gothic</vt:lpstr>
      <vt:lpstr>Calibri</vt:lpstr>
      <vt:lpstr>Times New Roman</vt:lpstr>
      <vt:lpstr>Wingdings</vt:lpstr>
      <vt:lpstr>Воздушный поток</vt:lpstr>
      <vt:lpstr>МБОУ КГО «Гимназия» </vt:lpstr>
      <vt:lpstr>.</vt:lpstr>
      <vt:lpstr>История создания       LEGO</vt:lpstr>
      <vt:lpstr>В Дании, в 1932 году  Оле Кирк  Кристиансен основал компанию по производству предметов для дома, таких как гладильные доски и лестницы. Большой прибыли компания не приносила и тогда он занялся производством деревянных игрушек. </vt:lpstr>
      <vt:lpstr>С такой деревянной утки всё и началось </vt:lpstr>
      <vt:lpstr>Новую компанию по производству игрушек Кристиансен назвал lego, соединив два датских слова — leg и godt (играть и хорошо).</vt:lpstr>
      <vt:lpstr>Слайд 7</vt:lpstr>
      <vt:lpstr>Слайд 8</vt:lpstr>
      <vt:lpstr>: </vt:lpstr>
      <vt:lpstr>Слайд 10</vt:lpstr>
      <vt:lpstr>Слайд 11</vt:lpstr>
      <vt:lpstr>Слайд 12</vt:lpstr>
      <vt:lpstr>Слайд 13</vt:lpstr>
      <vt:lpstr> </vt:lpstr>
      <vt:lpstr>Представляю вам одну из них!</vt:lpstr>
      <vt:lpstr>Лего-самоделка: СЕКРЕТНАЯ ВОЕННАЯ БАЗА!</vt:lpstr>
      <vt:lpstr>Сборка заняла 1 час 25 минут</vt:lpstr>
      <vt:lpstr>Вывод:</vt:lpstr>
      <vt:lpstr>Слайд 19</vt:lpstr>
      <vt:lpstr>Список литературы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nec.stepanov</cp:lastModifiedBy>
  <cp:revision>66</cp:revision>
  <dcterms:created xsi:type="dcterms:W3CDTF">2011-08-31T13:58:05Z</dcterms:created>
  <dcterms:modified xsi:type="dcterms:W3CDTF">2019-02-25T08:00:30Z</dcterms:modified>
</cp:coreProperties>
</file>