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7" r:id="rId2"/>
    <p:sldId id="259" r:id="rId3"/>
    <p:sldId id="258" r:id="rId4"/>
    <p:sldId id="260" r:id="rId5"/>
    <p:sldId id="273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46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Муниципальное бюджетное общеобразовательное учреждение </a:t>
            </a:r>
            <a:r>
              <a:rPr lang="ru-RU" sz="1800" dirty="0" err="1" smtClean="0">
                <a:solidFill>
                  <a:schemeClr val="tx1"/>
                </a:solidFill>
              </a:rPr>
              <a:t>Костомукшского</a:t>
            </a:r>
            <a:r>
              <a:rPr lang="ru-RU" sz="1800" dirty="0" smtClean="0">
                <a:solidFill>
                  <a:schemeClr val="tx1"/>
                </a:solidFill>
              </a:rPr>
              <a:t> городского округа «Гимназия»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525963"/>
          </a:xfrm>
        </p:spPr>
        <p:txBody>
          <a:bodyPr/>
          <a:lstStyle/>
          <a:p>
            <a:pPr algn="ctr">
              <a:buNone/>
            </a:pPr>
            <a:r>
              <a:rPr lang="ru-RU" sz="4400" dirty="0" smtClean="0"/>
              <a:t>Исследовательский проект  «Энергия природы»</a:t>
            </a:r>
          </a:p>
          <a:p>
            <a:pPr>
              <a:buNone/>
            </a:pPr>
            <a:r>
              <a:rPr lang="ru-RU" sz="2400" b="1" i="1" dirty="0" smtClean="0"/>
              <a:t>Автор: Ткачук Мария.</a:t>
            </a:r>
          </a:p>
          <a:p>
            <a:pPr marL="514350" indent="-514350">
              <a:buNone/>
            </a:pPr>
            <a:r>
              <a:rPr lang="ru-RU" sz="2400" b="1" i="1" dirty="0"/>
              <a:t>у</a:t>
            </a:r>
            <a:r>
              <a:rPr lang="ru-RU" sz="2400" b="1" i="1" dirty="0" smtClean="0"/>
              <a:t>ченица 4«В» класса</a:t>
            </a:r>
          </a:p>
          <a:p>
            <a:pPr>
              <a:buNone/>
            </a:pPr>
            <a:r>
              <a:rPr lang="ru-RU" sz="2400" b="1" i="1" dirty="0" smtClean="0"/>
              <a:t>Руководитель: Лосева И.В.,</a:t>
            </a:r>
          </a:p>
          <a:p>
            <a:pPr>
              <a:buNone/>
            </a:pPr>
            <a:r>
              <a:rPr lang="ru-RU" sz="2400" b="1" i="1" dirty="0" smtClean="0"/>
              <a:t>учитель начальных классов</a:t>
            </a:r>
          </a:p>
          <a:p>
            <a:pPr>
              <a:buNone/>
            </a:pPr>
            <a:r>
              <a:rPr lang="ru-RU" sz="2400" b="1" i="1" dirty="0" smtClean="0"/>
              <a:t>Ткачук Е.П, родитель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1" r="12200"/>
          <a:stretch/>
        </p:blipFill>
        <p:spPr>
          <a:xfrm>
            <a:off x="6084168" y="2774951"/>
            <a:ext cx="2232248" cy="3543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Опыт №2 Получение электричества из картофеля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/>
              <a:t>И</a:t>
            </a:r>
            <a:r>
              <a:rPr lang="ru-RU" sz="2000" dirty="0" smtClean="0"/>
              <a:t>сточником энергии послужит картофель</a:t>
            </a:r>
          </a:p>
          <a:p>
            <a:pPr>
              <a:buNone/>
            </a:pPr>
            <a:r>
              <a:rPr lang="ru-RU" sz="2000" dirty="0" smtClean="0"/>
              <a:t>1) В 2 картофелины поместила медные и </a:t>
            </a:r>
          </a:p>
          <a:p>
            <a:pPr>
              <a:buNone/>
            </a:pPr>
            <a:r>
              <a:rPr lang="ru-RU" sz="2000" dirty="0" smtClean="0"/>
              <a:t>цинковые пластины и соединила их проводами. </a:t>
            </a:r>
          </a:p>
          <a:p>
            <a:pPr>
              <a:buNone/>
            </a:pPr>
            <a:r>
              <a:rPr lang="ru-RU" sz="2000" dirty="0"/>
              <a:t>Л</a:t>
            </a:r>
            <a:r>
              <a:rPr lang="ru-RU" sz="2000" dirty="0" smtClean="0"/>
              <a:t>ампочка загорелась неярко, значит,</a:t>
            </a:r>
          </a:p>
          <a:p>
            <a:pPr>
              <a:buNone/>
            </a:pPr>
            <a:r>
              <a:rPr lang="ru-RU" sz="2000" dirty="0" smtClean="0"/>
              <a:t> электричество есть.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2) Добавила  в нашу цепочку еще одну </a:t>
            </a:r>
          </a:p>
          <a:p>
            <a:pPr>
              <a:buNone/>
            </a:pPr>
            <a:r>
              <a:rPr lang="ru-RU" sz="2000" dirty="0" smtClean="0"/>
              <a:t>картофелину, лампочка загорелась ярче. </a:t>
            </a:r>
          </a:p>
          <a:p>
            <a:pPr>
              <a:buNone/>
            </a:pPr>
            <a:r>
              <a:rPr lang="ru-RU" sz="2000" dirty="0" smtClean="0"/>
              <a:t>Значит, электричества стало </a:t>
            </a:r>
          </a:p>
          <a:p>
            <a:pPr>
              <a:buNone/>
            </a:pPr>
            <a:r>
              <a:rPr lang="ru-RU" sz="2000" dirty="0" smtClean="0"/>
              <a:t>вырабатываться больше.</a:t>
            </a:r>
            <a:endParaRPr lang="ru-RU" sz="2000" dirty="0"/>
          </a:p>
        </p:txBody>
      </p:sp>
      <p:pic>
        <p:nvPicPr>
          <p:cNvPr id="5122" name="Picture 2" descr="C:\Users\user\Desktop\электричество\IMG_20210819_1626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285859"/>
            <a:ext cx="2847260" cy="24608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3" name="Picture 3" descr="C:\Users\user\Desktop\электричество\IMG_20210819_1626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4005064"/>
            <a:ext cx="3429024" cy="25717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Опыт №3 получение электричества из фруктов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3"/>
            <a:ext cx="8686800" cy="4371968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ru-RU" sz="1600" dirty="0" smtClean="0"/>
          </a:p>
          <a:p>
            <a:pPr algn="ctr">
              <a:buNone/>
            </a:pPr>
            <a:r>
              <a:rPr lang="ru-RU" sz="1600" dirty="0" smtClean="0"/>
              <a:t>В этом опыте для получения электричества я</a:t>
            </a:r>
          </a:p>
          <a:p>
            <a:pPr algn="ctr">
              <a:buNone/>
            </a:pPr>
            <a:r>
              <a:rPr lang="ru-RU" sz="1600" dirty="0" smtClean="0"/>
              <a:t> использовала лимоны и яблоки.</a:t>
            </a:r>
          </a:p>
          <a:p>
            <a:pPr algn="ctr">
              <a:buNone/>
            </a:pPr>
            <a:r>
              <a:rPr lang="ru-RU" sz="1600" dirty="0" smtClean="0"/>
              <a:t>Лимоны обязательно нужно размять </a:t>
            </a:r>
          </a:p>
          <a:p>
            <a:pPr algn="ctr">
              <a:buNone/>
            </a:pPr>
            <a:r>
              <a:rPr lang="ru-RU" sz="1600" dirty="0" smtClean="0"/>
              <a:t>перед опытом, чтобы в них было как </a:t>
            </a:r>
          </a:p>
          <a:p>
            <a:pPr algn="ctr">
              <a:buNone/>
            </a:pPr>
            <a:r>
              <a:rPr lang="ru-RU" sz="1600" dirty="0" smtClean="0"/>
              <a:t>можно больше сока. </a:t>
            </a:r>
          </a:p>
          <a:p>
            <a:pPr marL="457200" indent="-457200" algn="ctr">
              <a:buNone/>
            </a:pPr>
            <a:endParaRPr lang="ru-RU" sz="1600" dirty="0" smtClean="0"/>
          </a:p>
          <a:p>
            <a:pPr marL="457200" indent="-457200" algn="ctr">
              <a:buNone/>
            </a:pPr>
            <a:r>
              <a:rPr lang="ru-RU" sz="1600" dirty="0" smtClean="0"/>
              <a:t>1) Сначала я взяла </a:t>
            </a:r>
          </a:p>
          <a:p>
            <a:pPr marL="457200" indent="-457200" algn="ctr">
              <a:buNone/>
            </a:pPr>
            <a:r>
              <a:rPr lang="ru-RU" sz="1600" dirty="0" smtClean="0"/>
              <a:t>половинки лимона,</a:t>
            </a:r>
          </a:p>
          <a:p>
            <a:pPr marL="457200" indent="-457200" algn="ctr">
              <a:buNone/>
            </a:pPr>
            <a:r>
              <a:rPr lang="ru-RU" sz="1600" dirty="0" smtClean="0"/>
              <a:t> подключила все как прежде,</a:t>
            </a:r>
          </a:p>
          <a:p>
            <a:pPr marL="457200" indent="-457200" algn="ctr">
              <a:buNone/>
            </a:pPr>
            <a:r>
              <a:rPr lang="ru-RU" sz="1600" dirty="0" smtClean="0"/>
              <a:t> и лампочка загорелась, но неярко.</a:t>
            </a:r>
          </a:p>
          <a:p>
            <a:pPr marL="457200" indent="-457200" algn="ctr">
              <a:buNone/>
            </a:pPr>
            <a:r>
              <a:rPr lang="ru-RU" sz="1600" dirty="0" smtClean="0"/>
              <a:t>Когда половинки лимона</a:t>
            </a:r>
          </a:p>
          <a:p>
            <a:pPr marL="457200" indent="-457200" algn="ctr">
              <a:buNone/>
            </a:pPr>
            <a:r>
              <a:rPr lang="ru-RU" sz="1600" dirty="0" smtClean="0"/>
              <a:t> я заменила на целые, то лампочка</a:t>
            </a:r>
          </a:p>
          <a:p>
            <a:pPr marL="457200" indent="-457200" algn="ctr">
              <a:buNone/>
            </a:pPr>
            <a:r>
              <a:rPr lang="ru-RU" sz="1600" dirty="0" smtClean="0"/>
              <a:t>зажглась гораздо ярче.</a:t>
            </a:r>
          </a:p>
          <a:p>
            <a:pPr marL="457200" indent="-457200">
              <a:buNone/>
            </a:pPr>
            <a:endParaRPr lang="ru-RU" sz="1600" dirty="0" smtClean="0"/>
          </a:p>
          <a:p>
            <a:pPr marL="457200" indent="-457200">
              <a:buNone/>
            </a:pPr>
            <a:endParaRPr lang="ru-RU" sz="1600" dirty="0" smtClean="0"/>
          </a:p>
          <a:p>
            <a:pPr marL="457200" indent="-457200" algn="r">
              <a:buNone/>
            </a:pPr>
            <a:r>
              <a:rPr lang="ru-RU" sz="1600" dirty="0" smtClean="0"/>
              <a:t>2) Затем лимоны я заменила на яблоки. </a:t>
            </a:r>
          </a:p>
          <a:p>
            <a:pPr marL="457200" indent="-457200" algn="r">
              <a:buNone/>
            </a:pPr>
            <a:r>
              <a:rPr lang="ru-RU" sz="1600" dirty="0" smtClean="0"/>
              <a:t>Лампочка загорелась не так ярко, как с лимонами.</a:t>
            </a:r>
            <a:endParaRPr lang="ru-RU" sz="1600" dirty="0"/>
          </a:p>
        </p:txBody>
      </p:sp>
      <p:pic>
        <p:nvPicPr>
          <p:cNvPr id="6146" name="Picture 2" descr="C:\Users\user\Desktop\электричество\IMG_20210831_1148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96059" y="1708653"/>
            <a:ext cx="2667019" cy="2000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7" name="Picture 3" descr="C:\Users\user\Desktop\электричество\IMG_20210819_163309.jpg"/>
          <p:cNvPicPr>
            <a:picLocks noChangeAspect="1" noChangeArrowheads="1"/>
          </p:cNvPicPr>
          <p:nvPr/>
        </p:nvPicPr>
        <p:blipFill rotWithShape="1">
          <a:blip r:embed="rId3" cstate="print"/>
          <a:srcRect b="15142"/>
          <a:stretch/>
        </p:blipFill>
        <p:spPr bwMode="auto">
          <a:xfrm>
            <a:off x="179504" y="1079446"/>
            <a:ext cx="2270056" cy="25684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8" name="Picture 4" descr="C:\Users\user\Desktop\электричество\IMG_20210819_163642.jpg"/>
          <p:cNvPicPr>
            <a:picLocks noChangeAspect="1" noChangeArrowheads="1"/>
          </p:cNvPicPr>
          <p:nvPr/>
        </p:nvPicPr>
        <p:blipFill rotWithShape="1">
          <a:blip r:embed="rId4" cstate="print"/>
          <a:srcRect b="15526"/>
          <a:stretch/>
        </p:blipFill>
        <p:spPr bwMode="auto">
          <a:xfrm>
            <a:off x="539552" y="4005064"/>
            <a:ext cx="2295374" cy="2585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Опыт №4 Получение электричества из газировки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Для получения электричества я взяла </a:t>
            </a:r>
          </a:p>
          <a:p>
            <a:pPr>
              <a:buNone/>
            </a:pPr>
            <a:r>
              <a:rPr lang="ru-RU" sz="2000" dirty="0" smtClean="0"/>
              <a:t>обычный сильно газированный лимонад.</a:t>
            </a:r>
          </a:p>
          <a:p>
            <a:pPr>
              <a:buNone/>
            </a:pPr>
            <a:r>
              <a:rPr lang="ru-RU" sz="2000" dirty="0" smtClean="0"/>
              <a:t>1) Налила лимонад в контейнер  и </a:t>
            </a:r>
          </a:p>
          <a:p>
            <a:pPr>
              <a:buNone/>
            </a:pPr>
            <a:r>
              <a:rPr lang="ru-RU" sz="2000" dirty="0" smtClean="0"/>
              <a:t>поместила в него медные и цинковые </a:t>
            </a:r>
          </a:p>
          <a:p>
            <a:pPr>
              <a:buNone/>
            </a:pPr>
            <a:r>
              <a:rPr lang="ru-RU" sz="2000" dirty="0" smtClean="0"/>
              <a:t>пластины.</a:t>
            </a:r>
          </a:p>
          <a:p>
            <a:pPr>
              <a:buNone/>
            </a:pPr>
            <a:r>
              <a:rPr lang="ru-RU" sz="2000" dirty="0" smtClean="0"/>
              <a:t>2)Все соединила и лампочка зажглась.</a:t>
            </a:r>
          </a:p>
          <a:p>
            <a:pPr>
              <a:buNone/>
            </a:pPr>
            <a:r>
              <a:rPr lang="ru-RU" sz="2000" dirty="0" smtClean="0"/>
              <a:t>Следовательно, и в этом случае тоже </a:t>
            </a:r>
          </a:p>
          <a:p>
            <a:pPr>
              <a:buNone/>
            </a:pPr>
            <a:r>
              <a:rPr lang="ru-RU" sz="2000" dirty="0" smtClean="0"/>
              <a:t>вырабатывается электричество.</a:t>
            </a:r>
            <a:endParaRPr lang="ru-RU" sz="2000" dirty="0"/>
          </a:p>
        </p:txBody>
      </p:sp>
      <p:pic>
        <p:nvPicPr>
          <p:cNvPr id="7170" name="Picture 2" descr="C:\Users\user\Desktop\электричество\GJ5d_7C1-h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4441" y="2071678"/>
            <a:ext cx="3733509" cy="28001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Выводы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1376" y="1303582"/>
            <a:ext cx="8686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/>
              <a:t>Во </a:t>
            </a:r>
            <a:r>
              <a:rPr lang="ru-RU" sz="2000" b="1" dirty="0"/>
              <a:t>время проведения опытов я узнала:</a:t>
            </a:r>
          </a:p>
          <a:p>
            <a:pPr>
              <a:buNone/>
            </a:pPr>
            <a:r>
              <a:rPr lang="ru-RU" sz="2000" dirty="0" smtClean="0"/>
              <a:t>1) фрукты (как и картошка) содержат много солей и кислоты. Между кислотами и пластинками из цинка и меди протекают химические реакции. В результате чего вырабатывается электричество.</a:t>
            </a:r>
          </a:p>
          <a:p>
            <a:pPr>
              <a:buNone/>
            </a:pPr>
            <a:r>
              <a:rPr lang="ru-RU" sz="2000" dirty="0" smtClean="0"/>
              <a:t>2) чем кислее фрукт, тем мощнее из него батарейка.</a:t>
            </a:r>
          </a:p>
          <a:p>
            <a:pPr>
              <a:buNone/>
            </a:pPr>
            <a:r>
              <a:rPr lang="ru-RU" sz="2000" dirty="0" smtClean="0"/>
              <a:t>3) в газировке углекислый газ вступает в химическую реакцию с водой и образует кислоту. Она и служит источником электричества.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3600" dirty="0"/>
              <a:t>Э</a:t>
            </a:r>
            <a:r>
              <a:rPr lang="ru-RU" sz="3600" dirty="0" smtClean="0"/>
              <a:t>лектричество окружает нас повсюду. Нужно только уметь извлечь его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Электричество в природе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Электричество мы можем встретить повсюду, </a:t>
            </a:r>
            <a:r>
              <a:rPr lang="ru-RU" sz="2000" smtClean="0"/>
              <a:t>в природе и  в животных.</a:t>
            </a: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                           Электрический скат </a:t>
            </a:r>
          </a:p>
          <a:p>
            <a:pPr>
              <a:buNone/>
            </a:pPr>
            <a:r>
              <a:rPr lang="ru-RU" sz="2000" dirty="0" smtClean="0"/>
              <a:t>                            (мощность разрядов до 500Вт)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 algn="r">
              <a:buNone/>
            </a:pPr>
            <a:r>
              <a:rPr lang="ru-RU" sz="2000" dirty="0" smtClean="0"/>
              <a:t>Электрический угорь</a:t>
            </a:r>
          </a:p>
          <a:p>
            <a:pPr algn="r">
              <a:buNone/>
            </a:pPr>
            <a:r>
              <a:rPr lang="ru-RU" sz="2000" dirty="0" smtClean="0"/>
              <a:t>(мощность разряда также до 500Вт)</a:t>
            </a:r>
            <a:endParaRPr lang="ru-RU" sz="2000" dirty="0"/>
          </a:p>
        </p:txBody>
      </p:sp>
      <p:pic>
        <p:nvPicPr>
          <p:cNvPr id="8194" name="Picture 2" descr="C:\Users\user\Desktop\электричество\elskt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99682" y="2285992"/>
            <a:ext cx="3095038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Users\user\Desktop\электричество\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866784"/>
            <a:ext cx="3674688" cy="2067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Электричество в природе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6868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000" dirty="0" smtClean="0"/>
          </a:p>
          <a:p>
            <a:pPr algn="ctr"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           Огни святого </a:t>
            </a:r>
            <a:r>
              <a:rPr lang="ru-RU" sz="2000" dirty="0" err="1" smtClean="0"/>
              <a:t>Эльма</a:t>
            </a:r>
            <a:r>
              <a:rPr lang="ru-RU" sz="2000" dirty="0" smtClean="0"/>
              <a:t>                                       Молнии </a:t>
            </a:r>
            <a:endParaRPr lang="ru-RU" sz="2000" dirty="0"/>
          </a:p>
        </p:txBody>
      </p:sp>
      <p:pic>
        <p:nvPicPr>
          <p:cNvPr id="9221" name="Picture 5" descr="C:\Users\user\Desktop\электричество\shutterstock_10542977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284984"/>
            <a:ext cx="3872331" cy="2583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 descr="C:\Users\user\Desktop\электричество\101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6194" y="2762505"/>
            <a:ext cx="3693758" cy="2585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20688"/>
            <a:ext cx="8686800" cy="2880320"/>
          </a:xfrm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5400" dirty="0" smtClean="0"/>
              <a:t>Спасибо за внимание!</a:t>
            </a:r>
            <a:endParaRPr lang="ru-RU" sz="5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6418" y="414536"/>
            <a:ext cx="8482042" cy="4234347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Без электричества представить нашу современную жизнь практически невозможно. Электричество настолько глубоко проникло в нашу жизнь, что мы порой и не задумываемся, что это за волшебник помогает нам в работе. </a:t>
            </a:r>
          </a:p>
          <a:p>
            <a:endParaRPr lang="ru-RU" sz="3600" dirty="0"/>
          </a:p>
        </p:txBody>
      </p:sp>
      <p:pic>
        <p:nvPicPr>
          <p:cNvPr id="10242" name="Picture 2" descr="C:\Users\user\Desktop\электричество\старый-сотовый-телефон-вектор-или-цветной-рисунок-маленький-с-1601613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142848"/>
            <a:ext cx="1007896" cy="1494562"/>
          </a:xfrm>
          <a:prstGeom prst="rect">
            <a:avLst/>
          </a:prstGeom>
          <a:noFill/>
        </p:spPr>
      </p:pic>
      <p:pic>
        <p:nvPicPr>
          <p:cNvPr id="10243" name="Picture 3" descr="C:\Users\user\Desktop\электричество\Без названия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64281" y="4591677"/>
            <a:ext cx="1614663" cy="1895474"/>
          </a:xfrm>
          <a:prstGeom prst="rect">
            <a:avLst/>
          </a:prstGeom>
          <a:noFill/>
        </p:spPr>
      </p:pic>
      <p:pic>
        <p:nvPicPr>
          <p:cNvPr id="10244" name="Picture 4" descr="C:\Users\user\Desktop\электричество\Без названия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7150" y="4920571"/>
            <a:ext cx="1834603" cy="1528835"/>
          </a:xfrm>
          <a:prstGeom prst="rect">
            <a:avLst/>
          </a:prstGeom>
          <a:noFill/>
        </p:spPr>
      </p:pic>
      <p:pic>
        <p:nvPicPr>
          <p:cNvPr id="10245" name="Picture 5" descr="C:\Users\user\Desktop\электричество\Без назван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14528" y="3933056"/>
            <a:ext cx="1649744" cy="1686900"/>
          </a:xfrm>
          <a:prstGeom prst="rect">
            <a:avLst/>
          </a:prstGeom>
          <a:noFill/>
        </p:spPr>
      </p:pic>
      <p:pic>
        <p:nvPicPr>
          <p:cNvPr id="10246" name="Picture 6" descr="C:\Users\user\Desktop\электричество\computerpic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99792" y="4058449"/>
            <a:ext cx="1872208" cy="18394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Цель: Получить электрическую энергию в домашних условиях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познакомиться с понятием «электричество»;</a:t>
            </a:r>
          </a:p>
          <a:p>
            <a:pPr lvl="0"/>
            <a:r>
              <a:rPr lang="ru-RU" dirty="0" smtClean="0"/>
              <a:t>узнать историю развития науки об изучении электричества;</a:t>
            </a:r>
          </a:p>
          <a:p>
            <a:r>
              <a:rPr lang="ru-RU" dirty="0" smtClean="0"/>
              <a:t>выполнить опыты по получению электричества дома и сделать выводы;</a:t>
            </a:r>
          </a:p>
          <a:p>
            <a:r>
              <a:rPr lang="ru-RU" dirty="0" smtClean="0"/>
              <a:t>узнать, где в природе встречается электричество.</a:t>
            </a:r>
          </a:p>
          <a:p>
            <a:pPr>
              <a:buNone/>
            </a:pPr>
            <a:r>
              <a:rPr lang="ru-RU" dirty="0" smtClean="0"/>
              <a:t>Методы исследования: опыты и наблюдения.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995" y="260648"/>
            <a:ext cx="8505546" cy="838200"/>
          </a:xfrm>
        </p:spPr>
        <p:txBody>
          <a:bodyPr/>
          <a:lstStyle/>
          <a:p>
            <a:r>
              <a:rPr lang="ru-RU" dirty="0" smtClean="0"/>
              <a:t>История  открытия электричества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84784"/>
            <a:ext cx="8686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400" dirty="0" smtClean="0"/>
              <a:t>Слово электричество возникло более 2000лет назад в Древней Греции.  </a:t>
            </a:r>
          </a:p>
          <a:p>
            <a:pPr>
              <a:buNone/>
            </a:pPr>
            <a:r>
              <a:rPr lang="ru-RU" sz="2400" dirty="0" smtClean="0"/>
              <a:t>    Греки заметили, что потёртый мехом или шерстью кусок янтаря притягивает к себе лёгкие тела, например, пылинки, перышки и шерстинки. </a:t>
            </a:r>
            <a:endParaRPr lang="ru-RU" dirty="0"/>
          </a:p>
        </p:txBody>
      </p:sp>
      <p:pic>
        <p:nvPicPr>
          <p:cNvPr id="1026" name="Picture 2" descr="C:\Users\user\Desktop\электричество\hello_html_6f81b9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650142"/>
            <a:ext cx="4949172" cy="30650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04664"/>
            <a:ext cx="8686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   </a:t>
            </a:r>
            <a:r>
              <a:rPr lang="ru-RU" sz="2400" b="1" dirty="0" smtClean="0"/>
              <a:t>Но изучать это явление стали гораздо </a:t>
            </a:r>
            <a:r>
              <a:rPr lang="ru-RU" sz="2400" b="1" dirty="0" smtClean="0"/>
              <a:t>позже</a:t>
            </a:r>
          </a:p>
          <a:p>
            <a:pPr>
              <a:buNone/>
            </a:pPr>
            <a:r>
              <a:rPr lang="ru-RU" sz="2400" dirty="0" smtClean="0"/>
              <a:t> 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Ученые выяснили , что все вокруг нас состоит из частиц: протонов (+) и электронов (-). Они имеют разные </a:t>
            </a:r>
            <a:r>
              <a:rPr lang="ru-RU" sz="2400" dirty="0" smtClean="0"/>
              <a:t>заряды</a:t>
            </a:r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</a:t>
            </a:r>
            <a:r>
              <a:rPr lang="ru-RU" sz="2400" dirty="0" smtClean="0"/>
              <a:t> </a:t>
            </a:r>
            <a:r>
              <a:rPr lang="ru-RU" sz="2400" dirty="0" smtClean="0"/>
              <a:t>(+ и -) и поэтому притягиваются, образуя атомы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ru-RU" sz="2400" dirty="0" smtClean="0"/>
              <a:t> </a:t>
            </a: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Электрический </a:t>
            </a:r>
            <a:r>
              <a:rPr lang="ru-RU" sz="2400" b="1" dirty="0" smtClean="0"/>
              <a:t>ток  </a:t>
            </a:r>
            <a:r>
              <a:rPr lang="ru-RU" sz="2400" dirty="0" smtClean="0"/>
              <a:t>- 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это </a:t>
            </a:r>
            <a:r>
              <a:rPr lang="ru-RU" sz="2400" dirty="0" smtClean="0"/>
              <a:t>направленное движение    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электрически  </a:t>
            </a:r>
            <a:r>
              <a:rPr lang="ru-RU" sz="2400" dirty="0" smtClean="0"/>
              <a:t>заряженных </a:t>
            </a:r>
            <a:r>
              <a:rPr lang="ru-RU" sz="2400" dirty="0" smtClean="0"/>
              <a:t>частиц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</a:t>
            </a:r>
            <a:endParaRPr lang="ru-RU" sz="2400" dirty="0"/>
          </a:p>
        </p:txBody>
      </p:sp>
      <p:pic>
        <p:nvPicPr>
          <p:cNvPr id="2050" name="Picture 2" descr="C:\Users\user\Desktop\электричество\200px-Cargas_electrica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9" y="4409770"/>
            <a:ext cx="3168352" cy="2265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1589" t="24771" b="16557"/>
          <a:stretch/>
        </p:blipFill>
        <p:spPr>
          <a:xfrm>
            <a:off x="5796136" y="2996952"/>
            <a:ext cx="2971226" cy="35053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184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Способы получения электроэнергии</a:t>
            </a:r>
            <a:endParaRPr lang="ru-RU" dirty="0"/>
          </a:p>
        </p:txBody>
      </p:sp>
      <p:pic>
        <p:nvPicPr>
          <p:cNvPr id="1026" name="Picture 2" descr="C:\Users\user\Desktop\электричество\тэс.jpg"/>
          <p:cNvPicPr>
            <a:picLocks noChangeAspect="1" noChangeArrowheads="1"/>
          </p:cNvPicPr>
          <p:nvPr/>
        </p:nvPicPr>
        <p:blipFill rotWithShape="1">
          <a:blip r:embed="rId2"/>
          <a:srcRect b="8127"/>
          <a:stretch/>
        </p:blipFill>
        <p:spPr bwMode="auto">
          <a:xfrm>
            <a:off x="4857752" y="1500173"/>
            <a:ext cx="2090512" cy="2040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04800" y="2132856"/>
            <a:ext cx="8686800" cy="394726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dirty="0" smtClean="0"/>
              <a:t>1) ТЭС (тепловые электростанции)</a:t>
            </a:r>
          </a:p>
          <a:p>
            <a:pPr>
              <a:buNone/>
            </a:pPr>
            <a:r>
              <a:rPr lang="ru-RU" sz="2000" dirty="0" smtClean="0"/>
              <a:t>Используют энергию тепла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                                                        2) ГЭС (гидроэлектростанции)</a:t>
            </a:r>
          </a:p>
          <a:p>
            <a:pPr>
              <a:buNone/>
            </a:pPr>
            <a:r>
              <a:rPr lang="ru-RU" sz="2000" dirty="0" smtClean="0"/>
              <a:t>                                                         Используют энергию падающей воды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 marL="457200" indent="-457200">
              <a:buNone/>
            </a:pPr>
            <a:r>
              <a:rPr lang="ru-RU" sz="2000" dirty="0" smtClean="0"/>
              <a:t>3) АЭС (атомные электростанции) </a:t>
            </a:r>
          </a:p>
          <a:p>
            <a:pPr marL="457200" indent="-457200">
              <a:buNone/>
            </a:pPr>
            <a:r>
              <a:rPr lang="ru-RU" sz="2000" dirty="0" smtClean="0"/>
              <a:t>Используют  атомную  энергию      </a:t>
            </a:r>
            <a:endParaRPr lang="ru-RU" sz="2000" dirty="0"/>
          </a:p>
        </p:txBody>
      </p:sp>
      <p:pic>
        <p:nvPicPr>
          <p:cNvPr id="1027" name="Picture 3" descr="C:\Users\user\Desktop\электричество\гэ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786058"/>
            <a:ext cx="2083102" cy="2083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user\Desktop\электричество\аэс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9894" y="4653136"/>
            <a:ext cx="1944216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Способы получения электроэнергии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None/>
            </a:pPr>
            <a:endParaRPr lang="ru-RU" sz="2000" dirty="0" smtClean="0"/>
          </a:p>
          <a:p>
            <a:pPr marL="457200" indent="-457200">
              <a:buNone/>
            </a:pPr>
            <a:endParaRPr lang="ru-RU" sz="2000" dirty="0" smtClean="0"/>
          </a:p>
          <a:p>
            <a:pPr marL="457200" indent="-457200">
              <a:buNone/>
            </a:pPr>
            <a:r>
              <a:rPr lang="ru-RU" sz="2000" dirty="0" smtClean="0"/>
              <a:t>4) Ветряные мельницы</a:t>
            </a:r>
          </a:p>
          <a:p>
            <a:pPr marL="457200" indent="-457200">
              <a:buNone/>
            </a:pPr>
            <a:r>
              <a:rPr lang="ru-RU" sz="2000" dirty="0" smtClean="0"/>
              <a:t>Используют механическую энергию ветра.</a:t>
            </a:r>
          </a:p>
          <a:p>
            <a:pPr marL="457200" indent="-457200">
              <a:buNone/>
            </a:pPr>
            <a:endParaRPr lang="ru-RU" sz="2000" dirty="0" smtClean="0"/>
          </a:p>
          <a:p>
            <a:pPr marL="457200" indent="-457200">
              <a:buNone/>
            </a:pPr>
            <a:endParaRPr lang="ru-RU" sz="2000" dirty="0" smtClean="0"/>
          </a:p>
          <a:p>
            <a:pPr marL="457200" indent="-457200">
              <a:buNone/>
            </a:pPr>
            <a:endParaRPr lang="ru-RU" sz="2000" dirty="0" smtClean="0"/>
          </a:p>
          <a:p>
            <a:pPr marL="457200" indent="-457200">
              <a:buNone/>
            </a:pPr>
            <a:r>
              <a:rPr lang="ru-RU" sz="2000" dirty="0" smtClean="0"/>
              <a:t>                                  </a:t>
            </a:r>
          </a:p>
          <a:p>
            <a:pPr marL="457200" indent="-457200">
              <a:buNone/>
            </a:pPr>
            <a:r>
              <a:rPr lang="ru-RU" sz="2000" dirty="0" smtClean="0"/>
              <a:t>      </a:t>
            </a:r>
          </a:p>
          <a:p>
            <a:pPr marL="457200" indent="-457200">
              <a:buNone/>
            </a:pPr>
            <a:r>
              <a:rPr lang="ru-RU" sz="2000" dirty="0" smtClean="0"/>
              <a:t>                                   5) солнечные батареи</a:t>
            </a:r>
          </a:p>
          <a:p>
            <a:pPr marL="457200" indent="-457200">
              <a:buNone/>
            </a:pPr>
            <a:r>
              <a:rPr lang="ru-RU" sz="2000" dirty="0" smtClean="0"/>
              <a:t>                                   Используют солнечную энергию.</a:t>
            </a:r>
          </a:p>
          <a:p>
            <a:pPr marL="457200" indent="-457200">
              <a:buNone/>
            </a:pPr>
            <a:endParaRPr lang="ru-RU" sz="2000" dirty="0" smtClean="0"/>
          </a:p>
          <a:p>
            <a:pPr marL="457200" indent="-457200">
              <a:buNone/>
            </a:pPr>
            <a:endParaRPr lang="ru-RU" sz="2000" dirty="0" smtClean="0"/>
          </a:p>
          <a:p>
            <a:pPr marL="457200" indent="-457200">
              <a:buNone/>
            </a:pPr>
            <a:endParaRPr lang="ru-RU" sz="2000" dirty="0"/>
          </a:p>
        </p:txBody>
      </p:sp>
      <p:pic>
        <p:nvPicPr>
          <p:cNvPr id="2050" name="Picture 2" descr="C:\Users\user\Desktop\электричество\wind-power-plant-rgb-color-2572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2143116"/>
            <a:ext cx="2134020" cy="2134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user\Desktop\электричество\solar-power-station-rgb-color-25728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848676"/>
            <a:ext cx="2231449" cy="2231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Получение электроэнергии в домашних условиях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Для проведения опытов мы купили</a:t>
            </a:r>
          </a:p>
          <a:p>
            <a:pPr>
              <a:buNone/>
            </a:pPr>
            <a:r>
              <a:rPr lang="ru-RU" sz="2000" dirty="0" smtClean="0"/>
              <a:t> готовый набор «природная энергия».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    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 algn="r">
              <a:buNone/>
            </a:pPr>
            <a:r>
              <a:rPr lang="ru-RU" sz="2000" dirty="0" smtClean="0"/>
              <a:t>В него входят медные и цинковые пластины, </a:t>
            </a:r>
          </a:p>
          <a:p>
            <a:pPr algn="r">
              <a:buNone/>
            </a:pPr>
            <a:r>
              <a:rPr lang="ru-RU" sz="2000" dirty="0" smtClean="0"/>
              <a:t>красные и зеленые провода,  а также контейнеры .</a:t>
            </a:r>
            <a:endParaRPr lang="ru-RU" sz="2000" dirty="0"/>
          </a:p>
        </p:txBody>
      </p:sp>
      <p:pic>
        <p:nvPicPr>
          <p:cNvPr id="3074" name="Picture 2" descr="C:\Users\user\Desktop\электричество\IMG_20210819_120040.jpg"/>
          <p:cNvPicPr>
            <a:picLocks noChangeAspect="1" noChangeArrowheads="1"/>
          </p:cNvPicPr>
          <p:nvPr/>
        </p:nvPicPr>
        <p:blipFill rotWithShape="1">
          <a:blip r:embed="rId2" cstate="print"/>
          <a:srcRect t="13587"/>
          <a:stretch/>
        </p:blipFill>
        <p:spPr bwMode="auto">
          <a:xfrm>
            <a:off x="5220072" y="1295400"/>
            <a:ext cx="2765825" cy="31867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Users\user\Desktop\электричество\IMG_20210819_1201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564904"/>
            <a:ext cx="3423324" cy="29386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8382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Опыт №1 Получение электричества из соленой воды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686800" cy="4525963"/>
          </a:xfrm>
        </p:spPr>
        <p:txBody>
          <a:bodyPr>
            <a:normAutofit/>
          </a:bodyPr>
          <a:lstStyle/>
          <a:p>
            <a:pPr marL="457200" indent="-457200">
              <a:buNone/>
            </a:pPr>
            <a:r>
              <a:rPr lang="ru-RU" sz="2000" dirty="0" smtClean="0"/>
              <a:t>1)Я развела соль в воде</a:t>
            </a:r>
          </a:p>
          <a:p>
            <a:pPr marL="457200" indent="-457200" algn="r">
              <a:buNone/>
            </a:pPr>
            <a:r>
              <a:rPr lang="ru-RU" sz="2000" dirty="0" smtClean="0"/>
              <a:t>2) Поместила в соленую воду</a:t>
            </a:r>
          </a:p>
          <a:p>
            <a:pPr marL="457200" indent="-457200" algn="r">
              <a:buNone/>
            </a:pPr>
            <a:r>
              <a:rPr lang="ru-RU" sz="2000" dirty="0" smtClean="0"/>
              <a:t> медные  и цинковые  пластины </a:t>
            </a:r>
          </a:p>
          <a:p>
            <a:pPr marL="457200" indent="-457200" algn="r">
              <a:buNone/>
            </a:pPr>
            <a:r>
              <a:rPr lang="ru-RU" sz="2000" dirty="0" smtClean="0"/>
              <a:t>  и соединила их проводами.</a:t>
            </a:r>
          </a:p>
          <a:p>
            <a:pPr marL="457200" indent="-457200">
              <a:buNone/>
            </a:pPr>
            <a:r>
              <a:rPr lang="ru-RU" sz="2000" dirty="0" smtClean="0"/>
              <a:t>                       </a:t>
            </a:r>
          </a:p>
          <a:p>
            <a:pPr marL="457200" indent="-457200">
              <a:buNone/>
            </a:pPr>
            <a:r>
              <a:rPr lang="ru-RU" sz="2000" dirty="0" smtClean="0"/>
              <a:t>                                               3) Включила светодиод </a:t>
            </a:r>
          </a:p>
          <a:p>
            <a:pPr marL="457200" indent="-457200">
              <a:buNone/>
            </a:pPr>
            <a:r>
              <a:rPr lang="ru-RU" sz="2000" dirty="0" smtClean="0"/>
              <a:t>                                                  и зажглась лампочка.</a:t>
            </a:r>
          </a:p>
          <a:p>
            <a:pPr marL="457200" indent="-457200">
              <a:buNone/>
            </a:pPr>
            <a:r>
              <a:rPr lang="ru-RU" sz="2000" dirty="0" smtClean="0"/>
              <a:t>    Следовательно, электричество вырабатывается.</a:t>
            </a:r>
          </a:p>
          <a:p>
            <a:pPr marL="457200" indent="-457200">
              <a:buNone/>
            </a:pPr>
            <a:endParaRPr lang="ru-RU" sz="2000" dirty="0" smtClean="0"/>
          </a:p>
          <a:p>
            <a:pPr marL="457200" indent="-457200" algn="r">
              <a:buNone/>
            </a:pPr>
            <a:r>
              <a:rPr lang="ru-RU" sz="2000" dirty="0" smtClean="0"/>
              <a:t>4) Затем вместо светодиода подключила</a:t>
            </a:r>
          </a:p>
          <a:p>
            <a:pPr marL="457200" indent="-457200" algn="r">
              <a:buNone/>
            </a:pPr>
            <a:r>
              <a:rPr lang="ru-RU" sz="2000" dirty="0" smtClean="0"/>
              <a:t>электронные часы, они заработали , </a:t>
            </a:r>
          </a:p>
          <a:p>
            <a:pPr marL="457200" indent="-457200" algn="r">
              <a:buNone/>
            </a:pPr>
            <a:r>
              <a:rPr lang="ru-RU" sz="2000" dirty="0" smtClean="0"/>
              <a:t>значит, электричество есть.</a:t>
            </a:r>
          </a:p>
          <a:p>
            <a:pPr marL="457200" indent="-457200">
              <a:buNone/>
            </a:pPr>
            <a:endParaRPr lang="ru-RU" sz="2000" dirty="0"/>
          </a:p>
        </p:txBody>
      </p:sp>
      <p:pic>
        <p:nvPicPr>
          <p:cNvPr id="4098" name="Picture 2" descr="C:\Users\user\Desktop\электричество\IMG_20210819_1208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428735"/>
            <a:ext cx="1625974" cy="20719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9" name="Picture 3" descr="C:\Users\user\Desktop\электричество\IMG_20210819_1224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500306"/>
            <a:ext cx="2114248" cy="15856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0" name="Picture 4" descr="C:\Users\user\Desktop\электричество\IMG_20210819_1228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240186"/>
            <a:ext cx="2880320" cy="2160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376</TotalTime>
  <Words>667</Words>
  <Application>Microsoft Office PowerPoint</Application>
  <PresentationFormat>Экран (4:3)</PresentationFormat>
  <Paragraphs>143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Franklin Gothic Book</vt:lpstr>
      <vt:lpstr>Franklin Gothic Medium</vt:lpstr>
      <vt:lpstr>Wingdings 2</vt:lpstr>
      <vt:lpstr>Трек</vt:lpstr>
      <vt:lpstr>Муниципальное бюджетное общеобразовательное учреждение Костомукшского городского округа «Гимназия» </vt:lpstr>
      <vt:lpstr>Презентация PowerPoint</vt:lpstr>
      <vt:lpstr>Цель: Получить электрическую энергию в домашних условиях</vt:lpstr>
      <vt:lpstr>История  открытия электричества</vt:lpstr>
      <vt:lpstr>Презентация PowerPoint</vt:lpstr>
      <vt:lpstr>Способы получения электроэнергии</vt:lpstr>
      <vt:lpstr>Способы получения электроэнергии</vt:lpstr>
      <vt:lpstr>Получение электроэнергии в домашних условиях</vt:lpstr>
      <vt:lpstr>Опыт №1 Получение электричества из соленой воды</vt:lpstr>
      <vt:lpstr>Опыт №2 Получение электричества из картофеля</vt:lpstr>
      <vt:lpstr>Опыт №3 получение электричества из фруктов</vt:lpstr>
      <vt:lpstr>Опыт №4 Получение электричества из газировки</vt:lpstr>
      <vt:lpstr>Выводы</vt:lpstr>
      <vt:lpstr>Электричество в природе</vt:lpstr>
      <vt:lpstr>Электричество в природе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Костомукшского городского округа «Гимназия» </dc:title>
  <dc:creator>user</dc:creator>
  <cp:lastModifiedBy>КАБ 6Н</cp:lastModifiedBy>
  <cp:revision>47</cp:revision>
  <dcterms:created xsi:type="dcterms:W3CDTF">2021-08-31T10:08:16Z</dcterms:created>
  <dcterms:modified xsi:type="dcterms:W3CDTF">2022-03-09T07:33:17Z</dcterms:modified>
</cp:coreProperties>
</file>