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9" r:id="rId2"/>
    <p:sldId id="257" r:id="rId3"/>
    <p:sldId id="285" r:id="rId4"/>
    <p:sldId id="274" r:id="rId5"/>
    <p:sldId id="276" r:id="rId6"/>
    <p:sldId id="279" r:id="rId7"/>
    <p:sldId id="271" r:id="rId8"/>
    <p:sldId id="280" r:id="rId9"/>
    <p:sldId id="270" r:id="rId10"/>
    <p:sldId id="286" r:id="rId11"/>
    <p:sldId id="287" r:id="rId12"/>
    <p:sldId id="275" r:id="rId13"/>
    <p:sldId id="265" r:id="rId14"/>
    <p:sldId id="281" r:id="rId15"/>
    <p:sldId id="282" r:id="rId16"/>
    <p:sldId id="283" r:id="rId17"/>
    <p:sldId id="284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5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5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CFFE9-DA08-4D58-BDE9-A41C2561C32F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B1791-27F8-49E2-B6BB-F8895EF1C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Тема проекта: «Опасные бытовые отходы»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8054108" y="4886036"/>
            <a:ext cx="3528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Выполнил ученик 4 «А» класса </a:t>
            </a:r>
          </a:p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МБОУ КГО «Гимназия» </a:t>
            </a:r>
          </a:p>
          <a:p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Евсеев Сергей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8909" y="6142182"/>
            <a:ext cx="1071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г.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331" y="1842663"/>
            <a:ext cx="5979776" cy="365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52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Лабораторное исследование в условиях школы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3744" t="11668" r="1068" b="12492"/>
          <a:stretch>
            <a:fillRect/>
          </a:stretch>
        </p:blipFill>
        <p:spPr bwMode="auto">
          <a:xfrm>
            <a:off x="6513340" y="1744394"/>
            <a:ext cx="3643532" cy="39952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8281" y="1678335"/>
            <a:ext cx="3119818" cy="415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19312" y="5964702"/>
            <a:ext cx="3587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Содержание железа не выявлено.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85207" y="5880295"/>
            <a:ext cx="368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Содержание меди не выявлено.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b="40699"/>
          <a:stretch>
            <a:fillRect/>
          </a:stretch>
        </p:blipFill>
        <p:spPr bwMode="auto">
          <a:xfrm>
            <a:off x="1027303" y="1768761"/>
            <a:ext cx="3249275" cy="270476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19797" r="14964" b="47664"/>
          <a:stretch>
            <a:fillRect/>
          </a:stretch>
        </p:blipFill>
        <p:spPr bwMode="auto">
          <a:xfrm>
            <a:off x="4586068" y="4621238"/>
            <a:ext cx="4403187" cy="223676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Химико-бактериологическая лаборатория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МКП «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Горводоканал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КГО»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5552" y="1725672"/>
            <a:ext cx="1912023" cy="25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821638" y="2616591"/>
            <a:ext cx="3938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Содержание железа в пределах нормы.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Как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избежать загрязнения окружающей природной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среды?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0" y="2174875"/>
            <a:ext cx="5386388" cy="3951288"/>
          </a:xfrm>
        </p:spPr>
        <p:txBody>
          <a:bodyPr/>
          <a:lstStyle/>
          <a:p>
            <a:r>
              <a:rPr lang="ru-RU" dirty="0" smtClean="0"/>
              <a:t>Вместо батареек использовать перезаряжаемые аккумуляторы.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6802438" y="2174875"/>
            <a:ext cx="5389562" cy="3951288"/>
          </a:xfrm>
        </p:spPr>
        <p:txBody>
          <a:bodyPr/>
          <a:lstStyle/>
          <a:p>
            <a:r>
              <a:rPr lang="ru-RU" dirty="0" smtClean="0"/>
              <a:t>Отработанные батарейки сдавать в специализированные точки сбора.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1350" y="4206416"/>
            <a:ext cx="2391331" cy="23913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6888" y="4358155"/>
            <a:ext cx="2936595" cy="195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397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94706"/>
            <a:ext cx="3622965" cy="36229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9505" y="3080825"/>
            <a:ext cx="3192587" cy="278540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Как избежать загрязнения окружающей природной среды?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968936"/>
          </a:xfrm>
        </p:spPr>
        <p:txBody>
          <a:bodyPr>
            <a:normAutofit fontScale="85000" lnSpcReduction="10000"/>
          </a:bodyPr>
          <a:lstStyle/>
          <a:p>
            <a:r>
              <a:rPr lang="ru-RU" sz="2600" b="0" dirty="0"/>
              <a:t>Люминесцентные лампы можно заменить светодиодными, в них нет ртути</a:t>
            </a:r>
            <a:r>
              <a:rPr lang="ru-RU" dirty="0"/>
              <a:t>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flipV="1">
            <a:off x="342314" y="6858000"/>
            <a:ext cx="5386917" cy="45719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179301" y="1858669"/>
            <a:ext cx="5389033" cy="639762"/>
          </a:xfrm>
        </p:spPr>
        <p:txBody>
          <a:bodyPr>
            <a:normAutofit fontScale="25000" lnSpcReduction="20000"/>
          </a:bodyPr>
          <a:lstStyle/>
          <a:p>
            <a:r>
              <a:rPr lang="ru-RU" sz="3400" b="0" dirty="0" smtClean="0"/>
              <a:t> </a:t>
            </a:r>
          </a:p>
          <a:p>
            <a:r>
              <a:rPr lang="ru-RU" sz="7400" b="0" dirty="0" smtClean="0"/>
              <a:t>Установить специальные приемники для ламп, батареек и градусников.</a:t>
            </a:r>
          </a:p>
          <a:p>
            <a:endParaRPr lang="ru-RU" dirty="0"/>
          </a:p>
        </p:txBody>
      </p:sp>
      <p:pic>
        <p:nvPicPr>
          <p:cNvPr id="10" name="Содержимое 9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6334" y="2588455"/>
            <a:ext cx="3568497" cy="23647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613" y="3784209"/>
            <a:ext cx="3165803" cy="257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335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2818" y="344976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Как избежать загрязнения окружающей природной среды?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09600" y="1535112"/>
            <a:ext cx="5386917" cy="1573847"/>
          </a:xfrm>
        </p:spPr>
        <p:txBody>
          <a:bodyPr>
            <a:normAutofit fontScale="92500" lnSpcReduction="20000"/>
          </a:bodyPr>
          <a:lstStyle/>
          <a:p>
            <a:r>
              <a:rPr lang="ru-RU" b="0" dirty="0" smtClean="0"/>
              <a:t>Старайтесь не покупать лишние лекарства. </a:t>
            </a:r>
          </a:p>
          <a:p>
            <a:endParaRPr lang="ru-RU" b="0" dirty="0"/>
          </a:p>
          <a:p>
            <a:r>
              <a:rPr lang="ru-RU" b="0" dirty="0" smtClean="0"/>
              <a:t>Просроченные лекарства можно договориться сдать в государственные аптеки.</a:t>
            </a:r>
            <a:endParaRPr lang="ru-RU" b="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flipV="1">
            <a:off x="342314" y="6858000"/>
            <a:ext cx="5386917" cy="45719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179301" y="1858669"/>
            <a:ext cx="5389033" cy="639762"/>
          </a:xfrm>
        </p:spPr>
        <p:txBody>
          <a:bodyPr>
            <a:normAutofit/>
          </a:bodyPr>
          <a:lstStyle/>
          <a:p>
            <a:r>
              <a:rPr lang="ru-RU" sz="3400" b="0" dirty="0" smtClean="0"/>
              <a:t> </a:t>
            </a:r>
          </a:p>
          <a:p>
            <a:endParaRPr lang="ru-RU" dirty="0"/>
          </a:p>
        </p:txBody>
      </p:sp>
      <p:pic>
        <p:nvPicPr>
          <p:cNvPr id="14" name="Содержимое 13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2838" y="2353998"/>
            <a:ext cx="5389562" cy="35930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153" y="3489815"/>
            <a:ext cx="4646840" cy="287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335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Как избежать загрязнения окружающей природной среды?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09600" y="1535112"/>
            <a:ext cx="5386917" cy="2150623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b="0" dirty="0" smtClean="0"/>
              <a:t>Приобретайте качественную долговечную технику, которая прослужит долгие годы.</a:t>
            </a:r>
          </a:p>
          <a:p>
            <a:endParaRPr lang="ru-RU" b="0" dirty="0" smtClean="0"/>
          </a:p>
          <a:p>
            <a:pPr>
              <a:buFont typeface="Arial" pitchFamily="34" charset="0"/>
              <a:buChar char="•"/>
            </a:pPr>
            <a:r>
              <a:rPr lang="ru-RU" b="0" dirty="0" smtClean="0"/>
              <a:t>Ремонтируйте, а не выбрасывайте.</a:t>
            </a:r>
          </a:p>
          <a:p>
            <a:endParaRPr lang="ru-RU" dirty="0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 flipV="1">
            <a:off x="342314" y="6858000"/>
            <a:ext cx="5386917" cy="45719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179301" y="1858669"/>
            <a:ext cx="5389033" cy="639762"/>
          </a:xfrm>
        </p:spPr>
        <p:txBody>
          <a:bodyPr>
            <a:normAutofit/>
          </a:bodyPr>
          <a:lstStyle/>
          <a:p>
            <a:r>
              <a:rPr lang="ru-RU" sz="3400" b="0" dirty="0" smtClean="0"/>
              <a:t> 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Многие магазины принимают отработавшую своё технику и даже дают за неё скидку при покупке нового товара.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146" y="3528621"/>
            <a:ext cx="4128400" cy="26898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3644" y="3926165"/>
            <a:ext cx="4128400" cy="241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335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Места, куда можно сдать опасные бытовые отходы в городе Костомукша: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Для использованных батареек в школах и в городской библиотеке установлены контейнеры.</a:t>
            </a:r>
          </a:p>
          <a:p>
            <a:r>
              <a:rPr lang="ru-RU" dirty="0" smtClean="0"/>
              <a:t> Автомобильные аккумуляторы можно сдать в пункт приема металлолома, а также в </a:t>
            </a:r>
            <a:r>
              <a:rPr lang="ru-RU" dirty="0" err="1" smtClean="0"/>
              <a:t>автомагазин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Лампы люминесцентные можно отнести в ООО «Технология», который находится на ул. Калевала 6.</a:t>
            </a:r>
          </a:p>
          <a:p>
            <a:r>
              <a:rPr lang="ru-RU" dirty="0" smtClean="0"/>
              <a:t> Неисправную компьютерную технику при наличии акции в магазине можно сдать и получить бонусы на покупку нового товара.</a:t>
            </a:r>
          </a:p>
          <a:p>
            <a:r>
              <a:rPr lang="ru-RU" dirty="0" smtClean="0"/>
              <a:t> Лекарственные препараты, к сожалению, в городе сдать некуда.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Выводы: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1.В </a:t>
            </a:r>
            <a:r>
              <a:rPr lang="ru-RU" dirty="0"/>
              <a:t>ходе своей работы, я узнал, чем опасны ядовитые бытовые отходы </a:t>
            </a:r>
            <a:r>
              <a:rPr lang="ru-RU" dirty="0" smtClean="0"/>
              <a:t>и как </a:t>
            </a:r>
            <a:r>
              <a:rPr lang="ru-RU" dirty="0"/>
              <a:t>их </a:t>
            </a:r>
            <a:r>
              <a:rPr lang="ru-RU" dirty="0" smtClean="0"/>
              <a:t>утилизировать.</a:t>
            </a:r>
            <a:endParaRPr lang="ru-RU" dirty="0"/>
          </a:p>
          <a:p>
            <a:pPr>
              <a:buNone/>
            </a:pPr>
            <a:r>
              <a:rPr lang="ru-RU" dirty="0" smtClean="0"/>
              <a:t>2. Выяснил</a:t>
            </a:r>
            <a:r>
              <a:rPr lang="ru-RU" dirty="0"/>
              <a:t>, где находятся пункты приема. 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Понял, что наше здоровье и «здоровье» нашей планеты зависят от нас!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528" y="1927275"/>
            <a:ext cx="4799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5" algn="ctr"/>
            <a:r>
              <a:rPr lang="ru-RU" sz="4000" dirty="0" smtClean="0">
                <a:solidFill>
                  <a:prstClr val="white"/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Берегите окружающий мир!!! </a:t>
            </a:r>
            <a:endParaRPr lang="ru-RU" sz="40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9700" y="948425"/>
            <a:ext cx="4392104" cy="529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886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05891" y="19488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Цель проекта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ru-RU" dirty="0" smtClean="0"/>
              <a:t>Узнать, что содержится в опасных бытовых отходах и чем они опасны?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Задачи: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/>
            <a:r>
              <a:rPr lang="ru-RU" dirty="0" smtClean="0"/>
              <a:t>Изучить из чего состоят батарейки, люминесцентные  лампы и другие бытовые отходы. </a:t>
            </a:r>
          </a:p>
          <a:p>
            <a:pPr lvl="0"/>
            <a:r>
              <a:rPr lang="ru-RU" dirty="0" smtClean="0"/>
              <a:t>Выяснить, как можно  избежать загрязнения окружающей среды.</a:t>
            </a:r>
          </a:p>
          <a:p>
            <a:pPr lvl="0"/>
            <a:r>
              <a:rPr lang="ru-RU" dirty="0" smtClean="0"/>
              <a:t>Узнать пункты приема опасных отходов в городе Костомукша.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93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Гипотеза 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Выбрасывая мусор, мы загрязняем окружающую среду и отравляем воду, которую пьём.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1309" y="1408642"/>
            <a:ext cx="3468327" cy="21628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1309" y="4001293"/>
            <a:ext cx="3468327" cy="2399506"/>
          </a:xfrm>
          <a:prstGeom prst="rect">
            <a:avLst/>
          </a:prstGeom>
        </p:spPr>
      </p:pic>
      <p:pic>
        <p:nvPicPr>
          <p:cNvPr id="4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727" y="1408642"/>
            <a:ext cx="3592548" cy="21628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726" y="4001293"/>
            <a:ext cx="3592549" cy="23995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11928" y="332509"/>
            <a:ext cx="8007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Виды опасных бытовых отходов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00282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Что содержится в опасных бытовых отходах и чем они опасны?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9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727" y="1658258"/>
            <a:ext cx="3565071" cy="237671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20640" y="2138288"/>
            <a:ext cx="5528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Батарейки </a:t>
            </a:r>
            <a:r>
              <a:rPr lang="ru-RU" sz="2400" dirty="0" smtClean="0"/>
              <a:t>содержат тяжелые металлы: свинец, кадмий и ртуть, которые, попадая в почву и воду, отравляют их. 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518" y="4318781"/>
            <a:ext cx="2190965" cy="15565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0350" y="4100164"/>
            <a:ext cx="3117557" cy="23381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43152" y="3235569"/>
            <a:ext cx="1841731" cy="18417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75" t="14266" r="13585" b="15698"/>
          <a:stretch>
            <a:fillRect/>
          </a:stretch>
        </p:blipFill>
        <p:spPr>
          <a:xfrm>
            <a:off x="8989255" y="5078437"/>
            <a:ext cx="2518117" cy="140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550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Что содержится в опасных бытовых отходах и чем они опасны?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79963" y="1871003"/>
            <a:ext cx="6602437" cy="2222695"/>
          </a:xfrm>
        </p:spPr>
        <p:txBody>
          <a:bodyPr>
            <a:normAutofit/>
          </a:bodyPr>
          <a:lstStyle/>
          <a:p>
            <a:r>
              <a:rPr lang="ru-RU" b="1" dirty="0" smtClean="0"/>
              <a:t>Люминесцентные лампы </a:t>
            </a:r>
            <a:r>
              <a:rPr lang="ru-RU" dirty="0" smtClean="0"/>
              <a:t>содержат от 3 до 5 миллиграммов ртути. Это в 5 раз больше, чем в бытовом градуснике.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30272">
            <a:off x="9018864" y="3719265"/>
            <a:ext cx="2168646" cy="2844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271" y="941577"/>
            <a:ext cx="2253116" cy="25909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745" r="-2845" b="31881"/>
          <a:stretch>
            <a:fillRect/>
          </a:stretch>
        </p:blipFill>
        <p:spPr>
          <a:xfrm>
            <a:off x="2831339" y="2377441"/>
            <a:ext cx="2542520" cy="9003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585" r="1315" b="19146"/>
          <a:stretch>
            <a:fillRect/>
          </a:stretch>
        </p:blipFill>
        <p:spPr>
          <a:xfrm>
            <a:off x="5246375" y="4726744"/>
            <a:ext cx="2701871" cy="984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91" t="-4997" r="22058" b="-9327"/>
          <a:stretch>
            <a:fillRect/>
          </a:stretch>
        </p:blipFill>
        <p:spPr>
          <a:xfrm>
            <a:off x="1111346" y="4009293"/>
            <a:ext cx="2278967" cy="2574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16393" y="1828800"/>
            <a:ext cx="543211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200" dirty="0"/>
          </a:p>
          <a:p>
            <a:pPr lvl="0"/>
            <a:r>
              <a:rPr lang="ru-RU" sz="2400" b="1" dirty="0" smtClean="0"/>
              <a:t>Лекарственные средства</a:t>
            </a:r>
            <a:endParaRPr lang="ru-RU" sz="2400" dirty="0" smtClean="0"/>
          </a:p>
          <a:p>
            <a:r>
              <a:rPr lang="ru-RU" sz="2200" dirty="0" smtClean="0"/>
              <a:t>  Выкидывать лекарства в сточные воды (унитаз) нельзя,  так как очистные сооружения не приспособлены для отсеивания и обеззараживания их частиц.</a:t>
            </a:r>
          </a:p>
          <a:p>
            <a:endParaRPr lang="ru-RU" sz="2200" dirty="0"/>
          </a:p>
          <a:p>
            <a:r>
              <a:rPr lang="ru-RU" sz="2200" dirty="0" smtClean="0"/>
              <a:t>Исключение: водорастворимые препараты. </a:t>
            </a:r>
            <a:endParaRPr lang="ru-RU" sz="2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3551" y="1639853"/>
            <a:ext cx="3924885" cy="26195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4684" y="4411884"/>
            <a:ext cx="2164762" cy="216476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Что содержится в опасных бытовых отходах и чем они опасны?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79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Что содержится в опасных бытовых отходах и чем они опасны?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074" y="2018556"/>
            <a:ext cx="4476191" cy="2971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81822" y="3119903"/>
            <a:ext cx="5809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Электроника и компьютерная техника </a:t>
            </a:r>
            <a:r>
              <a:rPr lang="ru-RU" sz="2400" dirty="0" smtClean="0"/>
              <a:t>содержат кадмий, свинец, ртуть.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039815" y="316841"/>
            <a:ext cx="7596554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Эксперимент.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10944665" cy="639762"/>
          </a:xfrm>
        </p:spPr>
        <p:txBody>
          <a:bodyPr>
            <a:normAutofit fontScale="77500" lnSpcReduction="20000"/>
          </a:bodyPr>
          <a:lstStyle/>
          <a:p>
            <a:r>
              <a:rPr lang="ru-RU" sz="2900" b="0" dirty="0" smtClean="0"/>
              <a:t>В два чистых стакана налил водопроводную воду. В один из стаканов положил пальчиковую батарейку.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8817" t="809" r="8747"/>
          <a:stretch>
            <a:fillRect/>
          </a:stretch>
        </p:blipFill>
        <p:spPr>
          <a:xfrm rot="5400000">
            <a:off x="2052971" y="1898233"/>
            <a:ext cx="2011678" cy="3448415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1467" r="843"/>
          <a:stretch>
            <a:fillRect/>
          </a:stretch>
        </p:blipFill>
        <p:spPr>
          <a:xfrm>
            <a:off x="6527410" y="2630657"/>
            <a:ext cx="3671668" cy="2110154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682154" y="5345723"/>
            <a:ext cx="331997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n>
                  <a:solidFill>
                    <a:srgbClr val="7030A0"/>
                  </a:solidFill>
                </a:ln>
              </a:rPr>
              <a:t>Цвет воды поменялся в стакане с батарейкой.</a:t>
            </a:r>
            <a:endParaRPr lang="ru-RU" sz="2400" dirty="0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2868" y="5373858"/>
            <a:ext cx="1758461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Батарейка</a:t>
            </a:r>
            <a:endParaRPr lang="ru-RU" sz="2400" dirty="0">
              <a:ln>
                <a:solidFill>
                  <a:srgbClr val="7030A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 rot="16854017">
            <a:off x="9931791" y="4473528"/>
            <a:ext cx="1758462" cy="108321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низ стрелка 17"/>
          <p:cNvSpPr/>
          <p:nvPr/>
        </p:nvSpPr>
        <p:spPr>
          <a:xfrm rot="17795203">
            <a:off x="4035083" y="4794738"/>
            <a:ext cx="1758462" cy="1083213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45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36097</TotalTime>
  <Words>514</Words>
  <Application>Microsoft Office PowerPoint</Application>
  <PresentationFormat>Произвольный</PresentationFormat>
  <Paragraphs>67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 Тема проекта: «Опасные бытовые отходы»</vt:lpstr>
      <vt:lpstr>Цель проекта: Узнать, что содержится в опасных бытовых отходах и чем они опасны? </vt:lpstr>
      <vt:lpstr>Гипотеза </vt:lpstr>
      <vt:lpstr>Слайд 4</vt:lpstr>
      <vt:lpstr>Что содержится в опасных бытовых отходах и чем они опасны?</vt:lpstr>
      <vt:lpstr>Что содержится в опасных бытовых отходах и чем они опасны?</vt:lpstr>
      <vt:lpstr>Что содержится в опасных бытовых отходах и чем они опасны?</vt:lpstr>
      <vt:lpstr>Что содержится в опасных бытовых отходах и чем они опасны?</vt:lpstr>
      <vt:lpstr>Эксперимент.</vt:lpstr>
      <vt:lpstr>Лабораторное исследование в условиях школы</vt:lpstr>
      <vt:lpstr>Химико-бактериологическая лаборатория МКП «Горводоканал КГО»</vt:lpstr>
      <vt:lpstr> Как избежать загрязнения окружающей природной среды? </vt:lpstr>
      <vt:lpstr>Как избежать загрязнения окружающей природной среды?</vt:lpstr>
      <vt:lpstr>Как избежать загрязнения окружающей природной среды?</vt:lpstr>
      <vt:lpstr>Как избежать загрязнения окружающей природной среды?</vt:lpstr>
      <vt:lpstr> Места, куда можно сдать опасные бытовые отходы в городе Костомукша: </vt:lpstr>
      <vt:lpstr>Выводы:  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Опасные бытовые отходы</dc:title>
  <dc:creator>Asus</dc:creator>
  <cp:lastModifiedBy>Пользователь Windows</cp:lastModifiedBy>
  <cp:revision>92</cp:revision>
  <dcterms:created xsi:type="dcterms:W3CDTF">2020-08-22T13:53:26Z</dcterms:created>
  <dcterms:modified xsi:type="dcterms:W3CDTF">2022-01-24T10:45:37Z</dcterms:modified>
</cp:coreProperties>
</file>