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1" r:id="rId5"/>
    <p:sldId id="259" r:id="rId6"/>
    <p:sldId id="265" r:id="rId7"/>
    <p:sldId id="276" r:id="rId8"/>
    <p:sldId id="272" r:id="rId9"/>
    <p:sldId id="260" r:id="rId10"/>
    <p:sldId id="262" r:id="rId11"/>
    <p:sldId id="261" r:id="rId12"/>
    <p:sldId id="269" r:id="rId13"/>
    <p:sldId id="268" r:id="rId14"/>
    <p:sldId id="270" r:id="rId15"/>
    <p:sldId id="264" r:id="rId16"/>
    <p:sldId id="267" r:id="rId17"/>
    <p:sldId id="273" r:id="rId18"/>
    <p:sldId id="274" r:id="rId19"/>
    <p:sldId id="263" r:id="rId20"/>
    <p:sldId id="275"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3B794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69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2A7D248-6652-44D7-99A8-293DD0D11143}" type="datetimeFigureOut">
              <a:rPr lang="ru-RU"/>
              <a:pPr>
                <a:defRPr/>
              </a:pPr>
              <a:t>03.03.2020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EB339FC-ACDC-466F-8D7C-C99365CCE4D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DD8D905-CD8A-4564-8295-F590F3B49B7B}" type="datetimeFigureOut">
              <a:rPr lang="ru-RU"/>
              <a:pPr>
                <a:defRPr/>
              </a:pPr>
              <a:t>03.03.2020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5D2ED3-01CF-4B1E-A4AF-20C3DAC0522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ED25FA7-1DF5-48EC-9801-0A66E651C5C7}" type="datetimeFigureOut">
              <a:rPr lang="ru-RU"/>
              <a:pPr>
                <a:defRPr/>
              </a:pPr>
              <a:t>03.03.2020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43FFC48-B66E-4CA6-92D6-652DBDEBF58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0C6E617-DEC3-44AA-92D6-12C2C5B7BE9A}" type="datetimeFigureOut">
              <a:rPr lang="ru-RU"/>
              <a:pPr>
                <a:defRPr/>
              </a:pPr>
              <a:t>03.03.2020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B99F75B-B634-4703-960B-4D8ACBE868F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60142E82-8E0A-4001-A187-66F4A2643654}" type="datetimeFigureOut">
              <a:rPr lang="ru-RU"/>
              <a:pPr>
                <a:defRPr/>
              </a:pPr>
              <a:t>03.03.2020</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AAEB4DB-9BB2-424C-AE3F-EFD33F86756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2C711ED-9107-4AE6-8AF9-539A965427E3}" type="datetimeFigureOut">
              <a:rPr lang="ru-RU"/>
              <a:pPr>
                <a:defRPr/>
              </a:pPr>
              <a:t>03.03.2020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71E8162-CBF4-43BE-A788-1AF32BEA3B7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4DC28FF-955D-4887-82B6-A06B8D6843F0}" type="datetimeFigureOut">
              <a:rPr lang="ru-RU"/>
              <a:pPr>
                <a:defRPr/>
              </a:pPr>
              <a:t>03.03.2020</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14CAEC53-4366-4AB5-9E49-C4D61CA099C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A1143F03-8E6B-434E-8AD7-A820E338A6C4}" type="datetimeFigureOut">
              <a:rPr lang="ru-RU"/>
              <a:pPr>
                <a:defRPr/>
              </a:pPr>
              <a:t>03.03.2020</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2ED4B2E4-5164-4799-90DC-0CF1CFB81241}"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38A847A-EA81-4780-A7BD-908FD784C4E8}" type="datetimeFigureOut">
              <a:rPr lang="ru-RU"/>
              <a:pPr>
                <a:defRPr/>
              </a:pPr>
              <a:t>03.03.2020</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A9F5B30C-0DD4-4226-A806-4DC81EC541EA}"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4D8D2E2-9160-4262-B31F-CECDCC51C1D4}" type="datetimeFigureOut">
              <a:rPr lang="ru-RU"/>
              <a:pPr>
                <a:defRPr/>
              </a:pPr>
              <a:t>03.03.2020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999719C-C86D-490A-9C0A-5BE7F21EEB68}"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E00249E-B05A-40A5-913C-067953FF0ED3}" type="datetimeFigureOut">
              <a:rPr lang="ru-RU"/>
              <a:pPr>
                <a:defRPr/>
              </a:pPr>
              <a:t>03.03.2020</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D5DE514-C414-45EF-8019-72D7517944CD}"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l="-12000" r="-12000"/>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A64D597A-52CE-43A4-B10E-0BC8CFF17943}" type="datetimeFigureOut">
              <a:rPr lang="ru-RU"/>
              <a:pPr>
                <a:defRPr/>
              </a:pPr>
              <a:t>03.03.2020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E051607-4DD4-4605-9A05-F3A5CC0D69C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ideo" Target="file:///C:\Users\nec.stepanov.KOCT40\AppData\Local\Microsoft\Windows\Temporary%20Internet%20Files\Content.MSO\82551227.mp4"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39000"/>
            <a:lum/>
          </a:blip>
          <a:srcRect/>
          <a:stretch>
            <a:fillRect t="-3000" b="-3000"/>
          </a:stretch>
        </a:blipFill>
        <a:effectLst/>
      </p:bgPr>
    </p:bg>
    <p:spTree>
      <p:nvGrpSpPr>
        <p:cNvPr id="1" name=""/>
        <p:cNvGrpSpPr/>
        <p:nvPr/>
      </p:nvGrpSpPr>
      <p:grpSpPr>
        <a:xfrm>
          <a:off x="0" y="0"/>
          <a:ext cx="0" cy="0"/>
          <a:chOff x="0" y="0"/>
          <a:chExt cx="0" cy="0"/>
        </a:xfrm>
      </p:grpSpPr>
      <p:sp>
        <p:nvSpPr>
          <p:cNvPr id="2050" name="Заголовок 1"/>
          <p:cNvSpPr>
            <a:spLocks noGrp="1"/>
          </p:cNvSpPr>
          <p:nvPr>
            <p:ph type="ctrTitle"/>
          </p:nvPr>
        </p:nvSpPr>
        <p:spPr>
          <a:xfrm>
            <a:off x="611188" y="115888"/>
            <a:ext cx="7772400" cy="1470025"/>
          </a:xfrm>
        </p:spPr>
        <p:txBody>
          <a:bodyPr/>
          <a:lstStyle/>
          <a:p>
            <a:r>
              <a:rPr lang="ru-RU" b="1" smtClean="0">
                <a:solidFill>
                  <a:srgbClr val="3B794A"/>
                </a:solidFill>
              </a:rPr>
              <a:t>Исследовательская работа</a:t>
            </a:r>
          </a:p>
        </p:txBody>
      </p:sp>
      <p:sp>
        <p:nvSpPr>
          <p:cNvPr id="3" name="Подзаголовок 2"/>
          <p:cNvSpPr>
            <a:spLocks noGrp="1"/>
          </p:cNvSpPr>
          <p:nvPr>
            <p:ph type="subTitle" idx="1"/>
          </p:nvPr>
        </p:nvSpPr>
        <p:spPr>
          <a:xfrm>
            <a:off x="1403350" y="2760663"/>
            <a:ext cx="6400800" cy="1752600"/>
          </a:xfrm>
        </p:spPr>
        <p:txBody>
          <a:bodyPr rtlCol="0">
            <a:normAutofit/>
          </a:bodyPr>
          <a:lstStyle/>
          <a:p>
            <a:pPr fontAlgn="auto">
              <a:spcAft>
                <a:spcPts val="0"/>
              </a:spcAft>
              <a:buFont typeface="Arial" pitchFamily="34" charset="0"/>
              <a:buNone/>
              <a:defRPr/>
            </a:pPr>
            <a:r>
              <a:rPr lang="ru-RU" b="1" dirty="0" smtClean="0">
                <a:solidFill>
                  <a:schemeClr val="accent3">
                    <a:lumMod val="50000"/>
                  </a:schemeClr>
                </a:solidFill>
                <a:latin typeface="Times New Roman" panose="02020603050405020304" pitchFamily="18" charset="0"/>
                <a:cs typeface="Times New Roman" panose="02020603050405020304" pitchFamily="18" charset="0"/>
              </a:rPr>
              <a:t>Государство муравьев.</a:t>
            </a:r>
            <a:endParaRPr lang="ru-RU" b="1" dirty="0">
              <a:solidFill>
                <a:schemeClr val="accent3">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5219700" y="4005263"/>
            <a:ext cx="3632200" cy="1200150"/>
          </a:xfrm>
          <a:prstGeom prst="rect">
            <a:avLst/>
          </a:prstGeom>
          <a:noFill/>
        </p:spPr>
        <p:txBody>
          <a:bodyPr wrap="none">
            <a:spAutoFit/>
          </a:bodyPr>
          <a:lstStyle/>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Выполнил: Рогозов Алексей</a:t>
            </a:r>
          </a:p>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Ученик 4</a:t>
            </a:r>
            <a:r>
              <a:rPr lang="ru-RU" b="1" i="1" dirty="0">
                <a:solidFill>
                  <a:schemeClr val="accent3">
                    <a:lumMod val="50000"/>
                  </a:schemeClr>
                </a:solidFill>
                <a:latin typeface="Batang" panose="02030600000101010101" pitchFamily="18" charset="-127"/>
                <a:ea typeface="Batang" panose="02030600000101010101" pitchFamily="18" charset="-127"/>
                <a:cs typeface="+mn-cs"/>
              </a:rPr>
              <a:t>«А</a:t>
            </a:r>
            <a:r>
              <a:rPr lang="ru-RU" b="1" i="1" dirty="0">
                <a:solidFill>
                  <a:schemeClr val="accent3">
                    <a:lumMod val="50000"/>
                  </a:schemeClr>
                </a:solidFill>
                <a:latin typeface="Batang" panose="02030600000101010101" pitchFamily="18" charset="-127"/>
                <a:ea typeface="Batang" panose="02030600000101010101" pitchFamily="18" charset="-127"/>
                <a:cs typeface="+mn-cs"/>
              </a:rPr>
              <a:t>» класса</a:t>
            </a:r>
          </a:p>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МБОУ КГО «Гимназия»</a:t>
            </a:r>
          </a:p>
          <a:p>
            <a:pPr fontAlgn="auto">
              <a:spcBef>
                <a:spcPts val="0"/>
              </a:spcBef>
              <a:spcAft>
                <a:spcPts val="0"/>
              </a:spcAft>
              <a:defRPr/>
            </a:pPr>
            <a:r>
              <a:rPr lang="ru-RU" b="1" i="1" dirty="0">
                <a:solidFill>
                  <a:schemeClr val="accent3">
                    <a:lumMod val="50000"/>
                  </a:schemeClr>
                </a:solidFill>
                <a:latin typeface="Batang" panose="02030600000101010101" pitchFamily="18" charset="-127"/>
                <a:ea typeface="Batang" panose="02030600000101010101" pitchFamily="18" charset="-127"/>
                <a:cs typeface="+mn-cs"/>
              </a:rPr>
              <a:t>Руководитель: </a:t>
            </a:r>
            <a:r>
              <a:rPr lang="ru-RU" b="1" i="1" dirty="0" err="1">
                <a:solidFill>
                  <a:schemeClr val="accent3">
                    <a:lumMod val="50000"/>
                  </a:schemeClr>
                </a:solidFill>
                <a:latin typeface="Batang" panose="02030600000101010101" pitchFamily="18" charset="-127"/>
                <a:ea typeface="Batang" panose="02030600000101010101" pitchFamily="18" charset="-127"/>
                <a:cs typeface="+mn-cs"/>
              </a:rPr>
              <a:t>Тагакова</a:t>
            </a:r>
            <a:r>
              <a:rPr lang="ru-RU" b="1" i="1" dirty="0">
                <a:solidFill>
                  <a:schemeClr val="accent3">
                    <a:lumMod val="50000"/>
                  </a:schemeClr>
                </a:solidFill>
                <a:latin typeface="Batang" panose="02030600000101010101" pitchFamily="18" charset="-127"/>
                <a:ea typeface="Batang" panose="02030600000101010101" pitchFamily="18" charset="-127"/>
                <a:cs typeface="+mn-cs"/>
              </a:rPr>
              <a:t> Л. А.</a:t>
            </a:r>
            <a:endParaRPr lang="ru-RU" b="1" i="1" dirty="0">
              <a:solidFill>
                <a:schemeClr val="accent3">
                  <a:lumMod val="50000"/>
                </a:schemeClr>
              </a:solidFill>
              <a:latin typeface="Batang" panose="02030600000101010101" pitchFamily="18" charset="-127"/>
              <a:ea typeface="Batang" panose="02030600000101010101" pitchFamily="18" charset="-127"/>
              <a:cs typeface="+mn-cs"/>
            </a:endParaRPr>
          </a:p>
        </p:txBody>
      </p:sp>
      <p:sp>
        <p:nvSpPr>
          <p:cNvPr id="5" name="TextBox 4"/>
          <p:cNvSpPr txBox="1"/>
          <p:nvPr/>
        </p:nvSpPr>
        <p:spPr>
          <a:xfrm>
            <a:off x="3635375" y="5876925"/>
            <a:ext cx="2449513" cy="1200150"/>
          </a:xfrm>
          <a:prstGeom prst="rect">
            <a:avLst/>
          </a:prstGeom>
          <a:noFill/>
        </p:spPr>
        <p:txBody>
          <a:bodyPr>
            <a:spAutoFit/>
          </a:bodyPr>
          <a:lstStyle/>
          <a:p>
            <a:pPr algn="ctr" fontAlgn="auto">
              <a:spcBef>
                <a:spcPts val="0"/>
              </a:spcBef>
              <a:spcAft>
                <a:spcPts val="0"/>
              </a:spcAft>
              <a:defRPr/>
            </a:pPr>
            <a:r>
              <a:rPr lang="ru-RU" b="1" dirty="0">
                <a:solidFill>
                  <a:schemeClr val="accent3">
                    <a:lumMod val="50000"/>
                  </a:schemeClr>
                </a:solidFill>
                <a:latin typeface="+mn-lt"/>
                <a:cs typeface="+mn-cs"/>
              </a:rPr>
              <a:t>г. </a:t>
            </a:r>
            <a:r>
              <a:rPr lang="ru-RU" b="1" dirty="0">
                <a:solidFill>
                  <a:schemeClr val="accent3">
                    <a:lumMod val="50000"/>
                  </a:schemeClr>
                </a:solidFill>
                <a:latin typeface="+mn-lt"/>
                <a:cs typeface="+mn-cs"/>
              </a:rPr>
              <a:t>Костомукша</a:t>
            </a:r>
          </a:p>
          <a:p>
            <a:pPr algn="ctr" fontAlgn="auto">
              <a:spcBef>
                <a:spcPts val="0"/>
              </a:spcBef>
              <a:spcAft>
                <a:spcPts val="0"/>
              </a:spcAft>
              <a:defRPr/>
            </a:pPr>
            <a:r>
              <a:rPr lang="ru-RU" b="1">
                <a:solidFill>
                  <a:schemeClr val="accent3">
                    <a:lumMod val="50000"/>
                  </a:schemeClr>
                </a:solidFill>
                <a:latin typeface="+mn-lt"/>
                <a:cs typeface="+mn-cs"/>
              </a:rPr>
              <a:t> 2020</a:t>
            </a:r>
            <a:endParaRPr lang="ru-RU" b="1" dirty="0">
              <a:solidFill>
                <a:schemeClr val="accent3">
                  <a:lumMod val="50000"/>
                </a:schemeClr>
              </a:solidFill>
              <a:latin typeface="+mn-lt"/>
              <a:cs typeface="+mn-cs"/>
            </a:endParaRPr>
          </a:p>
          <a:p>
            <a:pPr fontAlgn="auto">
              <a:spcBef>
                <a:spcPts val="0"/>
              </a:spcBef>
              <a:spcAft>
                <a:spcPts val="0"/>
              </a:spcAft>
              <a:defRPr/>
            </a:pPr>
            <a:endParaRPr lang="ru-RU" b="1" dirty="0">
              <a:solidFill>
                <a:schemeClr val="accent1">
                  <a:lumMod val="75000"/>
                </a:schemeClr>
              </a:solidFill>
              <a:latin typeface="+mn-lt"/>
              <a:cs typeface="+mn-cs"/>
            </a:endParaRPr>
          </a:p>
          <a:p>
            <a:pPr fontAlgn="auto">
              <a:spcBef>
                <a:spcPts val="0"/>
              </a:spcBef>
              <a:spcAft>
                <a:spcPts val="0"/>
              </a:spcAft>
              <a:defRPr/>
            </a:pPr>
            <a:endParaRPr lang="ru-RU" dirty="0">
              <a:latin typeface="+mn-lt"/>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pic>
        <p:nvPicPr>
          <p:cNvPr id="11266" name="Рисунок 4"/>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1267" name="TextBox 5"/>
          <p:cNvSpPr txBox="1">
            <a:spLocks noChangeArrowheads="1"/>
          </p:cNvSpPr>
          <p:nvPr/>
        </p:nvSpPr>
        <p:spPr bwMode="auto">
          <a:xfrm>
            <a:off x="4427538" y="5116513"/>
            <a:ext cx="1006475" cy="369887"/>
          </a:xfrm>
          <a:prstGeom prst="rect">
            <a:avLst/>
          </a:prstGeom>
          <a:noFill/>
          <a:ln w="9525">
            <a:noFill/>
            <a:miter lim="800000"/>
            <a:headEnd/>
            <a:tailEnd/>
          </a:ln>
        </p:spPr>
        <p:txBody>
          <a:bodyPr wrap="none">
            <a:spAutoFit/>
          </a:bodyPr>
          <a:lstStyle/>
          <a:p>
            <a:r>
              <a:rPr lang="ru-RU">
                <a:latin typeface="Calibri" pitchFamily="34" charset="0"/>
              </a:rPr>
              <a:t>- поилка</a:t>
            </a:r>
          </a:p>
        </p:txBody>
      </p:sp>
      <p:sp>
        <p:nvSpPr>
          <p:cNvPr id="11268" name="TextBox 6"/>
          <p:cNvSpPr txBox="1">
            <a:spLocks noChangeArrowheads="1"/>
          </p:cNvSpPr>
          <p:nvPr/>
        </p:nvSpPr>
        <p:spPr bwMode="auto">
          <a:xfrm>
            <a:off x="6567488" y="3719513"/>
            <a:ext cx="871537" cy="368300"/>
          </a:xfrm>
          <a:prstGeom prst="rect">
            <a:avLst/>
          </a:prstGeom>
          <a:noFill/>
          <a:ln w="9525">
            <a:noFill/>
            <a:miter lim="800000"/>
            <a:headEnd/>
            <a:tailEnd/>
          </a:ln>
        </p:spPr>
        <p:txBody>
          <a:bodyPr wrap="none">
            <a:spAutoFit/>
          </a:bodyPr>
          <a:lstStyle/>
          <a:p>
            <a:r>
              <a:rPr lang="ru-RU">
                <a:latin typeface="Calibri" pitchFamily="34" charset="0"/>
              </a:rPr>
              <a:t>- песок</a:t>
            </a:r>
          </a:p>
        </p:txBody>
      </p:sp>
      <p:sp>
        <p:nvSpPr>
          <p:cNvPr id="11269" name="TextBox 7"/>
          <p:cNvSpPr txBox="1">
            <a:spLocks noChangeArrowheads="1"/>
          </p:cNvSpPr>
          <p:nvPr/>
        </p:nvSpPr>
        <p:spPr bwMode="auto">
          <a:xfrm>
            <a:off x="7092950" y="5605463"/>
            <a:ext cx="1919288" cy="368300"/>
          </a:xfrm>
          <a:prstGeom prst="rect">
            <a:avLst/>
          </a:prstGeom>
          <a:noFill/>
          <a:ln w="9525">
            <a:noFill/>
            <a:miter lim="800000"/>
            <a:headEnd/>
            <a:tailEnd/>
          </a:ln>
        </p:spPr>
        <p:txBody>
          <a:bodyPr wrap="none">
            <a:spAutoFit/>
          </a:bodyPr>
          <a:lstStyle/>
          <a:p>
            <a:r>
              <a:rPr lang="ru-RU">
                <a:latin typeface="Calibri" pitchFamily="34" charset="0"/>
              </a:rPr>
              <a:t>- Вата для поилки</a:t>
            </a:r>
          </a:p>
        </p:txBody>
      </p:sp>
      <p:sp>
        <p:nvSpPr>
          <p:cNvPr id="11270" name="TextBox 8"/>
          <p:cNvSpPr txBox="1">
            <a:spLocks noChangeArrowheads="1"/>
          </p:cNvSpPr>
          <p:nvPr/>
        </p:nvSpPr>
        <p:spPr bwMode="auto">
          <a:xfrm>
            <a:off x="1403350" y="5233988"/>
            <a:ext cx="1004888" cy="369887"/>
          </a:xfrm>
          <a:prstGeom prst="rect">
            <a:avLst/>
          </a:prstGeom>
          <a:noFill/>
          <a:ln w="9525">
            <a:noFill/>
            <a:miter lim="800000"/>
            <a:headEnd/>
            <a:tailEnd/>
          </a:ln>
        </p:spPr>
        <p:txBody>
          <a:bodyPr wrap="none">
            <a:spAutoFit/>
          </a:bodyPr>
          <a:lstStyle/>
          <a:p>
            <a:r>
              <a:rPr lang="ru-RU">
                <a:latin typeface="Calibri" pitchFamily="34" charset="0"/>
              </a:rPr>
              <a:t>- пинцет</a:t>
            </a:r>
          </a:p>
        </p:txBody>
      </p:sp>
      <p:sp>
        <p:nvSpPr>
          <p:cNvPr id="10" name="TextBox 9"/>
          <p:cNvSpPr txBox="1"/>
          <p:nvPr/>
        </p:nvSpPr>
        <p:spPr>
          <a:xfrm>
            <a:off x="6048375" y="6083300"/>
            <a:ext cx="3095625" cy="647700"/>
          </a:xfrm>
          <a:prstGeom prst="rect">
            <a:avLst/>
          </a:prstGeom>
          <a:noFill/>
        </p:spPr>
        <p:txBody>
          <a:bodyPr wrap="none">
            <a:spAutoFit/>
          </a:bodyPr>
          <a:lstStyle/>
          <a:p>
            <a:pPr marL="285750" indent="-285750" fontAlgn="auto">
              <a:spcBef>
                <a:spcPts val="0"/>
              </a:spcBef>
              <a:spcAft>
                <a:spcPts val="0"/>
              </a:spcAft>
              <a:buFontTx/>
              <a:buChar char="-"/>
              <a:defRPr/>
            </a:pPr>
            <a:r>
              <a:rPr lang="ru-RU" dirty="0">
                <a:latin typeface="+mn-lt"/>
                <a:cs typeface="+mn-cs"/>
              </a:rPr>
              <a:t> пипетка для набора воды </a:t>
            </a:r>
          </a:p>
          <a:p>
            <a:pPr fontAlgn="auto">
              <a:spcBef>
                <a:spcPts val="0"/>
              </a:spcBef>
              <a:spcAft>
                <a:spcPts val="0"/>
              </a:spcAft>
              <a:defRPr/>
            </a:pPr>
            <a:r>
              <a:rPr lang="ru-RU" dirty="0">
                <a:latin typeface="+mn-lt"/>
                <a:cs typeface="+mn-cs"/>
              </a:rPr>
              <a:t> </a:t>
            </a:r>
            <a:r>
              <a:rPr lang="ru-RU" dirty="0">
                <a:latin typeface="+mn-lt"/>
                <a:cs typeface="+mn-cs"/>
              </a:rPr>
              <a:t>     для полки</a:t>
            </a:r>
            <a:endParaRPr lang="ru-RU" dirty="0">
              <a:latin typeface="+mn-lt"/>
              <a:cs typeface="+mn-cs"/>
            </a:endParaRPr>
          </a:p>
        </p:txBody>
      </p:sp>
      <p:sp>
        <p:nvSpPr>
          <p:cNvPr id="11" name="TextBox 10"/>
          <p:cNvSpPr txBox="1"/>
          <p:nvPr/>
        </p:nvSpPr>
        <p:spPr>
          <a:xfrm>
            <a:off x="5413375" y="404813"/>
            <a:ext cx="3598863" cy="830262"/>
          </a:xfrm>
          <a:prstGeom prst="rect">
            <a:avLst/>
          </a:prstGeom>
          <a:noFill/>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Набор для изготовления </a:t>
            </a:r>
          </a:p>
          <a:p>
            <a:pPr fontAlgn="auto">
              <a:spcBef>
                <a:spcPts val="0"/>
              </a:spcBef>
              <a:spcAft>
                <a:spcPts val="0"/>
              </a:spcAft>
              <a:defRPr/>
            </a:pPr>
            <a:r>
              <a:rPr lang="ru-RU" sz="2400" b="1" dirty="0">
                <a:solidFill>
                  <a:schemeClr val="accent6">
                    <a:lumMod val="50000"/>
                  </a:schemeClr>
                </a:solidFill>
                <a:latin typeface="+mn-lt"/>
                <a:cs typeface="+mn-cs"/>
              </a:rPr>
              <a:t>домашнего муравейника</a:t>
            </a:r>
            <a:endParaRPr lang="ru-RU" sz="2400" b="1" dirty="0">
              <a:solidFill>
                <a:schemeClr val="accent6">
                  <a:lumMod val="50000"/>
                </a:schemeClr>
              </a:solidFill>
              <a:latin typeface="+mn-lt"/>
              <a:cs typeface="+mn-cs"/>
            </a:endParaRPr>
          </a:p>
        </p:txBody>
      </p:sp>
      <p:pic>
        <p:nvPicPr>
          <p:cNvPr id="11273" name="Рисунок 11"/>
          <p:cNvPicPr>
            <a:picLocks noChangeAspect="1"/>
          </p:cNvPicPr>
          <p:nvPr/>
        </p:nvPicPr>
        <p:blipFill>
          <a:blip r:embed="rId4" cstate="print"/>
          <a:srcRect/>
          <a:stretch>
            <a:fillRect/>
          </a:stretch>
        </p:blipFill>
        <p:spPr bwMode="auto">
          <a:xfrm>
            <a:off x="5794375" y="1300163"/>
            <a:ext cx="2838450" cy="2128837"/>
          </a:xfrm>
          <a:prstGeom prst="rect">
            <a:avLst/>
          </a:prstGeom>
          <a:noFill/>
          <a:ln w="9525">
            <a:noFill/>
            <a:miter lim="800000"/>
            <a:headEnd/>
            <a:tailEnd/>
          </a:ln>
        </p:spPr>
      </p:pic>
      <p:sp>
        <p:nvSpPr>
          <p:cNvPr id="11274" name="TextBox 12"/>
          <p:cNvSpPr txBox="1">
            <a:spLocks noChangeArrowheads="1"/>
          </p:cNvSpPr>
          <p:nvPr/>
        </p:nvSpPr>
        <p:spPr bwMode="auto">
          <a:xfrm>
            <a:off x="468313" y="220663"/>
            <a:ext cx="2176462" cy="368300"/>
          </a:xfrm>
          <a:prstGeom prst="rect">
            <a:avLst/>
          </a:prstGeom>
          <a:noFill/>
          <a:ln w="9525">
            <a:noFill/>
            <a:miter lim="800000"/>
            <a:headEnd/>
            <a:tailEnd/>
          </a:ln>
        </p:spPr>
        <p:txBody>
          <a:bodyPr wrap="none">
            <a:spAutoFit/>
          </a:bodyPr>
          <a:lstStyle/>
          <a:p>
            <a:r>
              <a:rPr lang="ru-RU">
                <a:latin typeface="Calibri" pitchFamily="34" charset="0"/>
              </a:rPr>
              <a:t>- Крышка с сеточкой</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pic>
        <p:nvPicPr>
          <p:cNvPr id="12290" name="Объект 3"/>
          <p:cNvPicPr>
            <a:picLocks noGrp="1" noChangeAspect="1"/>
          </p:cNvPicPr>
          <p:nvPr>
            <p:ph idx="1"/>
          </p:nvPr>
        </p:nvPicPr>
        <p:blipFill>
          <a:blip r:embed="rId3" cstate="print"/>
          <a:srcRect/>
          <a:stretch>
            <a:fillRect/>
          </a:stretch>
        </p:blipFill>
        <p:spPr>
          <a:xfrm>
            <a:off x="84138" y="723900"/>
            <a:ext cx="2890837" cy="3854450"/>
          </a:xfrm>
        </p:spPr>
      </p:pic>
      <p:pic>
        <p:nvPicPr>
          <p:cNvPr id="12291" name="Рисунок 4"/>
          <p:cNvPicPr>
            <a:picLocks noChangeAspect="1"/>
          </p:cNvPicPr>
          <p:nvPr/>
        </p:nvPicPr>
        <p:blipFill>
          <a:blip r:embed="rId4" cstate="print"/>
          <a:srcRect/>
          <a:stretch>
            <a:fillRect/>
          </a:stretch>
        </p:blipFill>
        <p:spPr bwMode="auto">
          <a:xfrm>
            <a:off x="6156325" y="750888"/>
            <a:ext cx="2841625" cy="3789362"/>
          </a:xfrm>
          <a:prstGeom prst="rect">
            <a:avLst/>
          </a:prstGeom>
          <a:noFill/>
          <a:ln w="9525">
            <a:noFill/>
            <a:miter lim="800000"/>
            <a:headEnd/>
            <a:tailEnd/>
          </a:ln>
        </p:spPr>
      </p:pic>
      <p:pic>
        <p:nvPicPr>
          <p:cNvPr id="12292" name="Рисунок 7"/>
          <p:cNvPicPr>
            <a:picLocks noChangeAspect="1"/>
          </p:cNvPicPr>
          <p:nvPr/>
        </p:nvPicPr>
        <p:blipFill>
          <a:blip r:embed="rId5" cstate="print"/>
          <a:srcRect/>
          <a:stretch>
            <a:fillRect/>
          </a:stretch>
        </p:blipFill>
        <p:spPr bwMode="auto">
          <a:xfrm>
            <a:off x="3109913" y="2646363"/>
            <a:ext cx="2970212" cy="3960812"/>
          </a:xfrm>
          <a:prstGeom prst="rect">
            <a:avLst/>
          </a:prstGeom>
          <a:noFill/>
          <a:ln w="9525">
            <a:noFill/>
            <a:miter lim="800000"/>
            <a:headEnd/>
            <a:tailEnd/>
          </a:ln>
        </p:spPr>
      </p:pic>
      <p:sp>
        <p:nvSpPr>
          <p:cNvPr id="6" name="TextBox 5"/>
          <p:cNvSpPr txBox="1"/>
          <p:nvPr/>
        </p:nvSpPr>
        <p:spPr>
          <a:xfrm>
            <a:off x="2227263" y="165100"/>
            <a:ext cx="5349875" cy="522288"/>
          </a:xfrm>
          <a:prstGeom prst="rect">
            <a:avLst/>
          </a:prstGeom>
          <a:noFill/>
        </p:spPr>
        <p:txBody>
          <a:bodyPr wrap="none">
            <a:spAutoFit/>
          </a:bodyPr>
          <a:lstStyle/>
          <a:p>
            <a:pPr fontAlgn="auto">
              <a:spcBef>
                <a:spcPts val="0"/>
              </a:spcBef>
              <a:spcAft>
                <a:spcPts val="0"/>
              </a:spcAft>
              <a:defRPr/>
            </a:pPr>
            <a:r>
              <a:rPr lang="ru-RU" sz="2800" b="1" dirty="0">
                <a:solidFill>
                  <a:schemeClr val="accent6">
                    <a:lumMod val="50000"/>
                  </a:schemeClr>
                </a:solidFill>
                <a:latin typeface="+mn-lt"/>
                <a:cs typeface="+mn-cs"/>
              </a:rPr>
              <a:t>Готовый домашний муравейник.</a:t>
            </a:r>
            <a:endParaRPr lang="ru-RU" sz="2800" b="1" dirty="0">
              <a:solidFill>
                <a:schemeClr val="accent6">
                  <a:lumMod val="50000"/>
                </a:schemeClr>
              </a:solidFill>
              <a:latin typeface="+mn-lt"/>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r>
              <a:rPr lang="ru-RU" smtClean="0"/>
              <a:t>Мои опыты</a:t>
            </a:r>
          </a:p>
        </p:txBody>
      </p:sp>
      <p:pic>
        <p:nvPicPr>
          <p:cNvPr id="13315" name="Объект 3"/>
          <p:cNvPicPr>
            <a:picLocks noGrp="1" noChangeAspect="1"/>
          </p:cNvPicPr>
          <p:nvPr>
            <p:ph idx="1"/>
          </p:nvPr>
        </p:nvPicPr>
        <p:blipFill>
          <a:blip r:embed="rId3" cstate="print"/>
          <a:srcRect/>
          <a:stretch>
            <a:fillRect/>
          </a:stretch>
        </p:blipFill>
        <p:spPr>
          <a:xfrm>
            <a:off x="179388" y="1466850"/>
            <a:ext cx="2808287" cy="4608513"/>
          </a:xfrm>
        </p:spPr>
      </p:pic>
      <p:pic>
        <p:nvPicPr>
          <p:cNvPr id="13316" name="Рисунок 4"/>
          <p:cNvPicPr>
            <a:picLocks noChangeAspect="1"/>
          </p:cNvPicPr>
          <p:nvPr/>
        </p:nvPicPr>
        <p:blipFill>
          <a:blip r:embed="rId4" cstate="print"/>
          <a:srcRect/>
          <a:stretch>
            <a:fillRect/>
          </a:stretch>
        </p:blipFill>
        <p:spPr bwMode="auto">
          <a:xfrm>
            <a:off x="3132138" y="1466850"/>
            <a:ext cx="5543550" cy="4625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pic>
        <p:nvPicPr>
          <p:cNvPr id="14338" name="Объект 5"/>
          <p:cNvPicPr>
            <a:picLocks noGrp="1" noChangeAspect="1"/>
          </p:cNvPicPr>
          <p:nvPr>
            <p:ph idx="1"/>
          </p:nvPr>
        </p:nvPicPr>
        <p:blipFill>
          <a:blip r:embed="rId3" cstate="print"/>
          <a:srcRect/>
          <a:stretch>
            <a:fillRect/>
          </a:stretch>
        </p:blipFill>
        <p:spPr>
          <a:xfrm>
            <a:off x="395288" y="1773238"/>
            <a:ext cx="4198937" cy="3760787"/>
          </a:xfrm>
        </p:spPr>
      </p:pic>
      <p:pic>
        <p:nvPicPr>
          <p:cNvPr id="14339" name="Рисунок 10"/>
          <p:cNvPicPr>
            <a:picLocks noChangeAspect="1"/>
          </p:cNvPicPr>
          <p:nvPr/>
        </p:nvPicPr>
        <p:blipFill>
          <a:blip r:embed="rId4" cstate="print"/>
          <a:srcRect/>
          <a:stretch>
            <a:fillRect/>
          </a:stretch>
        </p:blipFill>
        <p:spPr bwMode="auto">
          <a:xfrm>
            <a:off x="4643438" y="1773238"/>
            <a:ext cx="4224337" cy="3743325"/>
          </a:xfrm>
          <a:prstGeom prst="rect">
            <a:avLst/>
          </a:prstGeom>
          <a:noFill/>
          <a:ln w="9525">
            <a:noFill/>
            <a:miter lim="800000"/>
            <a:headEnd/>
            <a:tailEnd/>
          </a:ln>
        </p:spPr>
      </p:pic>
      <p:sp>
        <p:nvSpPr>
          <p:cNvPr id="2" name="TextBox 1"/>
          <p:cNvSpPr txBox="1"/>
          <p:nvPr/>
        </p:nvSpPr>
        <p:spPr>
          <a:xfrm>
            <a:off x="1427163" y="517525"/>
            <a:ext cx="6842125" cy="400050"/>
          </a:xfrm>
          <a:prstGeom prst="rect">
            <a:avLst/>
          </a:prstGeom>
          <a:noFill/>
        </p:spPr>
        <p:txBody>
          <a:bodyPr wrap="none">
            <a:spAutoFit/>
          </a:bodyPr>
          <a:lstStyle/>
          <a:p>
            <a:pPr fontAlgn="auto">
              <a:spcBef>
                <a:spcPts val="0"/>
              </a:spcBef>
              <a:spcAft>
                <a:spcPts val="0"/>
              </a:spcAft>
              <a:defRPr/>
            </a:pPr>
            <a:r>
              <a:rPr lang="ru-RU" sz="2000" b="1" dirty="0">
                <a:solidFill>
                  <a:schemeClr val="accent2">
                    <a:lumMod val="50000"/>
                  </a:schemeClr>
                </a:solidFill>
                <a:latin typeface="+mn-lt"/>
                <a:cs typeface="+mn-cs"/>
              </a:rPr>
              <a:t>Муравей разведчик, сообщил другим муравьям о находке</a:t>
            </a:r>
            <a:r>
              <a:rPr lang="ru-RU" sz="2000" dirty="0">
                <a:solidFill>
                  <a:schemeClr val="accent2">
                    <a:lumMod val="75000"/>
                  </a:schemeClr>
                </a:solidFill>
                <a:latin typeface="+mn-lt"/>
                <a:cs typeface="+mn-cs"/>
              </a:rPr>
              <a:t>.</a:t>
            </a:r>
            <a:endParaRPr lang="ru-RU" sz="2000" dirty="0">
              <a:solidFill>
                <a:schemeClr val="accent2">
                  <a:lumMod val="75000"/>
                </a:schemeClr>
              </a:solidFill>
              <a:latin typeface="+mn-lt"/>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5000"/>
            <a:lum/>
          </a:blip>
          <a:srcRect/>
          <a:stretch>
            <a:fillRect l="-12000" r="-1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ru-RU" b="1" dirty="0" smtClean="0">
                <a:solidFill>
                  <a:schemeClr val="bg2">
                    <a:lumMod val="10000"/>
                  </a:schemeClr>
                </a:solidFill>
              </a:rPr>
              <a:t>Большой муравейник.</a:t>
            </a:r>
            <a:br>
              <a:rPr lang="ru-RU" b="1" dirty="0" smtClean="0">
                <a:solidFill>
                  <a:schemeClr val="bg2">
                    <a:lumMod val="10000"/>
                  </a:schemeClr>
                </a:solidFill>
              </a:rPr>
            </a:br>
            <a:endParaRPr lang="ru-RU" b="1" dirty="0">
              <a:solidFill>
                <a:schemeClr val="bg2">
                  <a:lumMod val="10000"/>
                </a:schemeClr>
              </a:solidFill>
            </a:endParaRPr>
          </a:p>
        </p:txBody>
      </p:sp>
      <p:pic>
        <p:nvPicPr>
          <p:cNvPr id="15363" name="Объект 3"/>
          <p:cNvPicPr>
            <a:picLocks noGrp="1" noChangeAspect="1"/>
          </p:cNvPicPr>
          <p:nvPr>
            <p:ph idx="1"/>
          </p:nvPr>
        </p:nvPicPr>
        <p:blipFill>
          <a:blip r:embed="rId3" cstate="print"/>
          <a:srcRect/>
          <a:stretch>
            <a:fillRect/>
          </a:stretch>
        </p:blipFill>
        <p:spPr>
          <a:xfrm>
            <a:off x="539750" y="1268413"/>
            <a:ext cx="8064500" cy="5180012"/>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77875"/>
          </a:xfrm>
        </p:spPr>
        <p:txBody>
          <a:bodyPr rtlCol="0">
            <a:normAutofit/>
          </a:bodyPr>
          <a:lstStyle/>
          <a:p>
            <a:pPr fontAlgn="auto">
              <a:spcAft>
                <a:spcPts val="0"/>
              </a:spcAft>
              <a:defRPr/>
            </a:pPr>
            <a:r>
              <a:rPr lang="ru-RU" b="1" dirty="0" smtClean="0">
                <a:solidFill>
                  <a:schemeClr val="accent2">
                    <a:lumMod val="50000"/>
                  </a:schemeClr>
                </a:solidFill>
              </a:rPr>
              <a:t>Лесная муравьиная дорожка</a:t>
            </a:r>
            <a:endParaRPr lang="ru-RU" b="1" dirty="0">
              <a:solidFill>
                <a:schemeClr val="accent2">
                  <a:lumMod val="50000"/>
                </a:schemeClr>
              </a:solidFill>
            </a:endParaRPr>
          </a:p>
        </p:txBody>
      </p:sp>
      <p:pic>
        <p:nvPicPr>
          <p:cNvPr id="4" name="82551227.mp4">
            <a:hlinkClick r:id="" action="ppaction://media"/>
          </p:cNvPr>
          <p:cNvPicPr>
            <a:picLocks noGrp="1" noChangeAspect="1"/>
          </p:cNvPicPr>
          <p:nvPr>
            <p:ph idx="1"/>
            <a:videoFile r:link="rId1"/>
          </p:nvPr>
        </p:nvPicPr>
        <p:blipFill>
          <a:blip r:embed="rId3" cstate="print"/>
          <a:srcRect/>
          <a:stretch>
            <a:fillRect/>
          </a:stretch>
        </p:blipFill>
        <p:spPr>
          <a:xfrm>
            <a:off x="250825" y="1258888"/>
            <a:ext cx="8713788" cy="4867275"/>
          </a:xfrm>
        </p:spPr>
      </p:pic>
      <p:sp>
        <p:nvSpPr>
          <p:cNvPr id="16388" name="TextBox 4"/>
          <p:cNvSpPr txBox="1">
            <a:spLocks noChangeArrowheads="1"/>
          </p:cNvSpPr>
          <p:nvPr/>
        </p:nvSpPr>
        <p:spPr bwMode="auto">
          <a:xfrm>
            <a:off x="436563" y="1258888"/>
            <a:ext cx="247650" cy="369887"/>
          </a:xfrm>
          <a:prstGeom prst="rect">
            <a:avLst/>
          </a:prstGeom>
          <a:noFill/>
          <a:ln w="9525">
            <a:noFill/>
            <a:miter lim="800000"/>
            <a:headEnd/>
            <a:tailEnd/>
          </a:ln>
        </p:spPr>
        <p:txBody>
          <a:bodyPr wrap="none">
            <a:spAutoFit/>
          </a:bodyPr>
          <a:lstStyle/>
          <a:p>
            <a:r>
              <a:rPr lang="ru-RU">
                <a:latin typeface="Calibri"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905" fill="hold"/>
                                        <p:tgtEl>
                                          <p:spTgt spid="4"/>
                                        </p:tgtEl>
                                      </p:cBhvr>
                                    </p:cmd>
                                  </p:childTnLst>
                                </p:cTn>
                              </p:par>
                            </p:childTnLst>
                          </p:cTn>
                        </p:par>
                        <p:par>
                          <p:cTn id="7" fill="hold">
                            <p:stCondLst>
                              <p:cond delay="19905"/>
                            </p:stCondLst>
                            <p:childTnLst>
                              <p:par>
                                <p:cTn id="8" presetID="1" presetClass="mediacall" presetSubtype="0" fill="hold" nodeType="afterEffect">
                                  <p:stCondLst>
                                    <p:cond delay="0"/>
                                  </p:stCondLst>
                                  <p:childTnLst>
                                    <p:cmd type="call" cmd="playFrom(0.0)">
                                      <p:cBhvr>
                                        <p:cTn id="9" dur="199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10"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ru-RU" dirty="0" smtClean="0"/>
              <a:t/>
            </a:r>
            <a:br>
              <a:rPr lang="ru-RU" dirty="0" smtClean="0"/>
            </a:br>
            <a:r>
              <a:rPr lang="ru-RU" b="1" dirty="0" smtClean="0">
                <a:solidFill>
                  <a:schemeClr val="accent2">
                    <a:lumMod val="50000"/>
                  </a:schemeClr>
                </a:solidFill>
              </a:rPr>
              <a:t>На пути препятствие</a:t>
            </a:r>
            <a:r>
              <a:rPr lang="ru-RU" dirty="0" smtClean="0"/>
              <a:t/>
            </a:r>
            <a:br>
              <a:rPr lang="ru-RU" dirty="0" smtClean="0"/>
            </a:br>
            <a:endParaRPr lang="ru-RU" dirty="0"/>
          </a:p>
        </p:txBody>
      </p:sp>
      <p:pic>
        <p:nvPicPr>
          <p:cNvPr id="17411" name="Объект 3"/>
          <p:cNvPicPr>
            <a:picLocks noGrp="1" noChangeAspect="1"/>
          </p:cNvPicPr>
          <p:nvPr>
            <p:ph idx="1"/>
          </p:nvPr>
        </p:nvPicPr>
        <p:blipFill>
          <a:blip r:embed="rId2" cstate="print"/>
          <a:srcRect/>
          <a:stretch>
            <a:fillRect/>
          </a:stretch>
        </p:blipFill>
        <p:spPr>
          <a:xfrm>
            <a:off x="323850" y="1196975"/>
            <a:ext cx="8496300" cy="532765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18434" name="Заголовок 1"/>
          <p:cNvSpPr>
            <a:spLocks noGrp="1"/>
          </p:cNvSpPr>
          <p:nvPr>
            <p:ph type="title"/>
          </p:nvPr>
        </p:nvSpPr>
        <p:spPr>
          <a:xfrm>
            <a:off x="414338" y="115888"/>
            <a:ext cx="8229600" cy="1143000"/>
          </a:xfrm>
        </p:spPr>
        <p:txBody>
          <a:bodyPr/>
          <a:lstStyle/>
          <a:p>
            <a:r>
              <a:rPr lang="ru-RU" b="1" smtClean="0"/>
              <a:t>Польза и вред от муравьев.</a:t>
            </a:r>
            <a:endParaRPr lang="ru-RU" smtClean="0"/>
          </a:p>
        </p:txBody>
      </p:sp>
      <p:sp>
        <p:nvSpPr>
          <p:cNvPr id="3" name="Объект 2"/>
          <p:cNvSpPr>
            <a:spLocks noGrp="1"/>
          </p:cNvSpPr>
          <p:nvPr>
            <p:ph idx="1"/>
          </p:nvPr>
        </p:nvSpPr>
        <p:spPr>
          <a:xfrm>
            <a:off x="414338" y="981075"/>
            <a:ext cx="8229600" cy="3527425"/>
          </a:xfrm>
        </p:spPr>
        <p:txBody>
          <a:bodyPr rtlCol="0">
            <a:noAutofit/>
          </a:bodyPr>
          <a:lstStyle/>
          <a:p>
            <a:pPr marL="0" indent="0" fontAlgn="auto">
              <a:spcAft>
                <a:spcPts val="0"/>
              </a:spcAft>
              <a:buFont typeface="Arial" pitchFamily="34" charset="0"/>
              <a:buNone/>
              <a:defRPr/>
            </a:pPr>
            <a:r>
              <a:rPr lang="ru-RU" sz="1800" b="1" dirty="0" smtClean="0">
                <a:solidFill>
                  <a:schemeClr val="accent2">
                    <a:lumMod val="50000"/>
                  </a:schemeClr>
                </a:solidFill>
              </a:rPr>
              <a:t>Польза:</a:t>
            </a:r>
          </a:p>
          <a:p>
            <a:pPr algn="just" fontAlgn="auto">
              <a:spcAft>
                <a:spcPts val="0"/>
              </a:spcAft>
              <a:buFont typeface="Arial" pitchFamily="34" charset="0"/>
              <a:buChar char="•"/>
              <a:defRPr/>
            </a:pPr>
            <a:r>
              <a:rPr lang="ru-RU" sz="1800" dirty="0" smtClean="0"/>
              <a:t>Эти насекомые, проживая в лесу, приносят огромную пользу. Они выделяют муравьиный спирт. Он применяется в медицинских целях, чтобы лечить ревматизм, гепатит, туберкулез, почечную недостаточность, бронхиальную астму, сахарный диабет, облысение. </a:t>
            </a:r>
            <a:r>
              <a:rPr lang="ru-RU" sz="1800" dirty="0"/>
              <a:t>Лесные жители благоприятно воздействуют на почву – рыхлят ее, подпитывают кислородом. </a:t>
            </a:r>
          </a:p>
          <a:p>
            <a:pPr algn="just" fontAlgn="auto">
              <a:spcAft>
                <a:spcPts val="0"/>
              </a:spcAft>
              <a:buFont typeface="Arial" pitchFamily="34" charset="0"/>
              <a:buChar char="•"/>
              <a:defRPr/>
            </a:pPr>
            <a:r>
              <a:rPr lang="ru-RU" sz="1800" dirty="0"/>
              <a:t>Представляют собой корм </a:t>
            </a:r>
            <a:r>
              <a:rPr lang="ru-RU" sz="1800" dirty="0" smtClean="0"/>
              <a:t>для</a:t>
            </a:r>
            <a:r>
              <a:rPr lang="en-US" sz="1800" dirty="0" smtClean="0"/>
              <a:t> </a:t>
            </a:r>
            <a:r>
              <a:rPr lang="ru-RU" sz="1800" dirty="0" smtClean="0"/>
              <a:t> </a:t>
            </a:r>
            <a:r>
              <a:rPr lang="ru-RU" sz="1800" dirty="0"/>
              <a:t>птиц – таких, как дятлы, тетерева, глухари, синицы. </a:t>
            </a:r>
          </a:p>
          <a:p>
            <a:pPr algn="just" fontAlgn="auto">
              <a:spcAft>
                <a:spcPts val="0"/>
              </a:spcAft>
              <a:buFont typeface="Arial" pitchFamily="34" charset="0"/>
              <a:buChar char="•"/>
              <a:defRPr/>
            </a:pPr>
            <a:r>
              <a:rPr lang="ru-RU" sz="1800" dirty="0"/>
              <a:t>Увеличивают и обогащают травяной покров леса. Найдя семена растений, муравьи </a:t>
            </a:r>
            <a:r>
              <a:rPr lang="ru-RU" sz="1800" dirty="0" smtClean="0"/>
              <a:t>часто </a:t>
            </a:r>
            <a:r>
              <a:rPr lang="ru-RU" sz="1800" dirty="0"/>
              <a:t>не доносят их до </a:t>
            </a:r>
            <a:r>
              <a:rPr lang="ru-RU" sz="1800" dirty="0" smtClean="0"/>
              <a:t>муравейника. </a:t>
            </a:r>
            <a:r>
              <a:rPr lang="ru-RU" sz="1800" dirty="0"/>
              <a:t>Так, они распространяют семена по большим лесным территориям, принимая участие в их размножении. </a:t>
            </a:r>
            <a:endParaRPr lang="ru-RU" sz="1800" dirty="0" smtClean="0"/>
          </a:p>
        </p:txBody>
      </p:sp>
      <p:pic>
        <p:nvPicPr>
          <p:cNvPr id="18436" name="Рисунок 3"/>
          <p:cNvPicPr>
            <a:picLocks noChangeAspect="1"/>
          </p:cNvPicPr>
          <p:nvPr/>
        </p:nvPicPr>
        <p:blipFill>
          <a:blip r:embed="rId3" cstate="print"/>
          <a:srcRect/>
          <a:stretch>
            <a:fillRect/>
          </a:stretch>
        </p:blipFill>
        <p:spPr bwMode="auto">
          <a:xfrm>
            <a:off x="4716463" y="4264025"/>
            <a:ext cx="4241800" cy="2484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l" fontAlgn="auto">
              <a:spcAft>
                <a:spcPts val="0"/>
              </a:spcAft>
              <a:defRPr/>
            </a:pPr>
            <a:r>
              <a:rPr lang="ru-RU" sz="2700" b="1" dirty="0">
                <a:solidFill>
                  <a:schemeClr val="accent2">
                    <a:lumMod val="50000"/>
                  </a:schemeClr>
                </a:solidFill>
              </a:rPr>
              <a:t>В</a:t>
            </a:r>
            <a:r>
              <a:rPr lang="ru-RU" sz="2700" b="1" dirty="0" smtClean="0">
                <a:solidFill>
                  <a:schemeClr val="accent2">
                    <a:lumMod val="50000"/>
                  </a:schemeClr>
                </a:solidFill>
              </a:rPr>
              <a:t>ред от муравьев.</a:t>
            </a:r>
            <a:r>
              <a:rPr lang="ru-RU" dirty="0"/>
              <a:t/>
            </a:r>
            <a:br>
              <a:rPr lang="ru-RU" dirty="0"/>
            </a:br>
            <a:endParaRPr lang="ru-RU" dirty="0"/>
          </a:p>
        </p:txBody>
      </p:sp>
      <p:sp>
        <p:nvSpPr>
          <p:cNvPr id="3" name="Объект 2"/>
          <p:cNvSpPr>
            <a:spLocks noGrp="1"/>
          </p:cNvSpPr>
          <p:nvPr>
            <p:ph idx="1"/>
          </p:nvPr>
        </p:nvSpPr>
        <p:spPr>
          <a:xfrm>
            <a:off x="395288" y="908050"/>
            <a:ext cx="8229600" cy="5834063"/>
          </a:xfrm>
        </p:spPr>
        <p:txBody>
          <a:bodyPr rtlCol="0">
            <a:normAutofit fontScale="47500" lnSpcReduction="20000"/>
          </a:bodyPr>
          <a:lstStyle/>
          <a:p>
            <a:pPr fontAlgn="auto">
              <a:spcAft>
                <a:spcPts val="0"/>
              </a:spcAft>
              <a:buFont typeface="Arial" pitchFamily="34" charset="0"/>
              <a:buChar char="•"/>
              <a:defRPr/>
            </a:pPr>
            <a:r>
              <a:rPr lang="ru-RU" sz="4800" dirty="0"/>
              <a:t>Людям следуют</a:t>
            </a:r>
            <a:r>
              <a:rPr lang="ru-RU" sz="4800" b="1" dirty="0"/>
              <a:t> </a:t>
            </a:r>
            <a:r>
              <a:rPr lang="ru-RU" sz="4800" dirty="0"/>
              <a:t>опасаться укусов этих насекомых</a:t>
            </a:r>
            <a:r>
              <a:rPr lang="ru-RU" sz="4800" b="1" dirty="0"/>
              <a:t>.</a:t>
            </a:r>
            <a:r>
              <a:rPr lang="ru-RU" sz="4800" dirty="0"/>
              <a:t> Кислота может вызывать опухоль, зуд, иногда боль и головокружение. У аллергиков может случиться даже анафилактический шок. Также муравьиная кислота опасна для глаз. Если человека покусали муравьи, чтобы снизить боль, надо принять антигистаминный препарат, на место укуса приложить лед. Затем следует обратиться к </a:t>
            </a:r>
            <a:r>
              <a:rPr lang="ru-RU" sz="4800" dirty="0" smtClean="0"/>
              <a:t>врачу.</a:t>
            </a:r>
            <a:endParaRPr lang="ru-RU" sz="4800" dirty="0"/>
          </a:p>
          <a:p>
            <a:pPr fontAlgn="auto">
              <a:spcAft>
                <a:spcPts val="0"/>
              </a:spcAft>
              <a:buFont typeface="Arial" pitchFamily="34" charset="0"/>
              <a:buChar char="•"/>
              <a:defRPr/>
            </a:pPr>
            <a:r>
              <a:rPr lang="ru-RU" sz="4800" dirty="0"/>
              <a:t>Большой вред приносят черные муравьи ( садовые):  </a:t>
            </a:r>
          </a:p>
          <a:p>
            <a:pPr fontAlgn="auto">
              <a:spcAft>
                <a:spcPts val="0"/>
              </a:spcAft>
              <a:buFont typeface="Arial" pitchFamily="34" charset="0"/>
              <a:buChar char="•"/>
              <a:defRPr/>
            </a:pPr>
            <a:r>
              <a:rPr lang="ru-RU" sz="4800" dirty="0"/>
              <a:t>Садовые черные муравьи представляют большую угрозу  дачникам и огородникам, они повреждают саженцы и взрослые растения, плодят тлю. Они не строят муравейники, а живут в земле и деревьях. Их норки можно различить по прорытым ходам в земле.</a:t>
            </a:r>
            <a:br>
              <a:rPr lang="ru-RU" sz="4800" dirty="0"/>
            </a:br>
            <a:r>
              <a:rPr lang="ru-RU" sz="4800" dirty="0"/>
              <a:t>Поэтому, обнаружив лесных жителей в саду, лучше переселить их, накрыв муравейник ведром. Они примутся его заселять, затем, подсунув под него лопату, можно перенести все сообщество подальше в лес.</a:t>
            </a:r>
          </a:p>
          <a:p>
            <a:pPr marL="0" indent="0" fontAlgn="auto">
              <a:spcAft>
                <a:spcPts val="0"/>
              </a:spcAft>
              <a:buFont typeface="Arial" pitchFamily="34" charset="0"/>
              <a:buNone/>
              <a:defRPr/>
            </a:pPr>
            <a:endParaRPr lang="ru-RU" dirty="0"/>
          </a:p>
          <a:p>
            <a:pPr marL="0" indent="0" fontAlgn="auto">
              <a:spcAft>
                <a:spcPts val="0"/>
              </a:spcAft>
              <a:buFont typeface="Arial" pitchFamily="34" charset="0"/>
              <a:buNone/>
              <a:defRPr/>
            </a:pP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404813"/>
            <a:ext cx="8229600" cy="5903912"/>
          </a:xfrm>
        </p:spPr>
        <p:txBody>
          <a:bodyPr rtlCol="0">
            <a:normAutofit fontScale="77500" lnSpcReduction="20000"/>
          </a:bodyPr>
          <a:lstStyle/>
          <a:p>
            <a:pPr marL="0" indent="0" algn="ctr" fontAlgn="auto">
              <a:spcAft>
                <a:spcPts val="0"/>
              </a:spcAft>
              <a:buFont typeface="Arial" pitchFamily="34" charset="0"/>
              <a:buNone/>
              <a:defRPr/>
            </a:pPr>
            <a:r>
              <a:rPr lang="ru-RU" b="1" dirty="0" smtClean="0">
                <a:solidFill>
                  <a:schemeClr val="accent2">
                    <a:lumMod val="50000"/>
                  </a:schemeClr>
                </a:solidFill>
              </a:rPr>
              <a:t>	</a:t>
            </a:r>
            <a:r>
              <a:rPr lang="ru-RU" dirty="0" smtClean="0">
                <a:solidFill>
                  <a:schemeClr val="accent2">
                    <a:lumMod val="50000"/>
                  </a:schemeClr>
                </a:solidFill>
              </a:rPr>
              <a:t> </a:t>
            </a:r>
            <a:r>
              <a:rPr lang="ru-RU" b="1" dirty="0">
                <a:solidFill>
                  <a:schemeClr val="accent2">
                    <a:lumMod val="50000"/>
                  </a:schemeClr>
                </a:solidFill>
              </a:rPr>
              <a:t>Результаты исследования</a:t>
            </a:r>
            <a:r>
              <a:rPr lang="ru-RU" b="1" dirty="0" smtClean="0">
                <a:solidFill>
                  <a:schemeClr val="accent2">
                    <a:lumMod val="50000"/>
                  </a:schemeClr>
                </a:solidFill>
              </a:rPr>
              <a:t>.</a:t>
            </a:r>
          </a:p>
          <a:p>
            <a:pPr marL="0" indent="0" algn="ctr" fontAlgn="auto">
              <a:spcAft>
                <a:spcPts val="0"/>
              </a:spcAft>
              <a:buFont typeface="Arial" pitchFamily="34" charset="0"/>
              <a:buNone/>
              <a:defRPr/>
            </a:pPr>
            <a:endParaRPr lang="ru-RU" b="1" dirty="0">
              <a:solidFill>
                <a:schemeClr val="accent2">
                  <a:lumMod val="50000"/>
                </a:schemeClr>
              </a:solidFill>
            </a:endParaRPr>
          </a:p>
          <a:p>
            <a:pPr algn="just" fontAlgn="auto">
              <a:spcAft>
                <a:spcPts val="0"/>
              </a:spcAft>
              <a:buFont typeface="Arial" pitchFamily="34" charset="0"/>
              <a:buChar char="•"/>
              <a:defRPr/>
            </a:pPr>
            <a:r>
              <a:rPr lang="ru-RU" dirty="0"/>
              <a:t> </a:t>
            </a:r>
            <a:r>
              <a:rPr lang="ru-RU" dirty="0" smtClean="0"/>
              <a:t>Муравьи </a:t>
            </a:r>
            <a:r>
              <a:rPr lang="ru-RU" dirty="0"/>
              <a:t>живут в муравейнике большой и дружной семьей, управляет ими инстинкт.</a:t>
            </a:r>
          </a:p>
          <a:p>
            <a:pPr algn="just" fontAlgn="auto">
              <a:spcAft>
                <a:spcPts val="0"/>
              </a:spcAft>
              <a:buFont typeface="Arial" pitchFamily="34" charset="0"/>
              <a:buChar char="•"/>
              <a:defRPr/>
            </a:pPr>
            <a:r>
              <a:rPr lang="ru-RU" dirty="0" smtClean="0"/>
              <a:t>В </a:t>
            </a:r>
            <a:r>
              <a:rPr lang="ru-RU" dirty="0"/>
              <a:t>домашних </a:t>
            </a:r>
            <a:r>
              <a:rPr lang="ru-RU" dirty="0" smtClean="0"/>
              <a:t>условиях</a:t>
            </a:r>
            <a:r>
              <a:rPr lang="en-US" dirty="0" smtClean="0"/>
              <a:t> </a:t>
            </a:r>
            <a:r>
              <a:rPr lang="ru-RU" smtClean="0"/>
              <a:t>содержать </a:t>
            </a:r>
            <a:r>
              <a:rPr lang="ru-RU" dirty="0"/>
              <a:t>рыжих лесных муравьев возможно, но значительно </a:t>
            </a:r>
            <a:r>
              <a:rPr lang="ru-RU"/>
              <a:t>сокращается </a:t>
            </a:r>
            <a:r>
              <a:rPr lang="ru-RU" smtClean="0"/>
              <a:t>продолжительность </a:t>
            </a:r>
            <a:r>
              <a:rPr lang="ru-RU" dirty="0"/>
              <a:t>жизни. Если в лесу они живут 5-6 лет, матки до 20 лет, то в домашних условиях только 2 недели. </a:t>
            </a:r>
          </a:p>
          <a:p>
            <a:pPr algn="just" fontAlgn="auto">
              <a:spcAft>
                <a:spcPts val="0"/>
              </a:spcAft>
              <a:buFont typeface="Arial" pitchFamily="34" charset="0"/>
              <a:buChar char="•"/>
              <a:defRPr/>
            </a:pPr>
            <a:r>
              <a:rPr lang="ru-RU" dirty="0" smtClean="0"/>
              <a:t>Муравьи </a:t>
            </a:r>
            <a:r>
              <a:rPr lang="ru-RU" dirty="0"/>
              <a:t>всеядные существа. Некоторые муравьи едят мясо, это плотоядные особи, некоторые – растения, это травоядные муравьи.</a:t>
            </a:r>
          </a:p>
          <a:p>
            <a:pPr algn="just" fontAlgn="auto">
              <a:spcAft>
                <a:spcPts val="0"/>
              </a:spcAft>
              <a:buFont typeface="Arial" pitchFamily="34" charset="0"/>
              <a:buChar char="•"/>
              <a:defRPr/>
            </a:pPr>
            <a:r>
              <a:rPr lang="ru-RU" dirty="0" smtClean="0"/>
              <a:t>Муравьи </a:t>
            </a:r>
            <a:r>
              <a:rPr lang="ru-RU" dirty="0"/>
              <a:t>приносят больше пользы, чем вреда. Поэтому разорять муравейники нельзя.  </a:t>
            </a:r>
            <a:endParaRPr lang="ru-RU" dirty="0" smtClean="0"/>
          </a:p>
          <a:p>
            <a:pPr algn="just" fontAlgn="auto">
              <a:spcAft>
                <a:spcPts val="0"/>
              </a:spcAft>
              <a:buFont typeface="Arial" pitchFamily="34" charset="0"/>
              <a:buChar char="•"/>
              <a:defRPr/>
            </a:pPr>
            <a:endParaRPr lang="ru-RU" dirty="0"/>
          </a:p>
          <a:p>
            <a:pPr marL="0" indent="0" algn="ctr" fontAlgn="auto">
              <a:spcAft>
                <a:spcPts val="0"/>
              </a:spcAft>
              <a:buFont typeface="Arial" pitchFamily="34" charset="0"/>
              <a:buNone/>
              <a:defRPr/>
            </a:pPr>
            <a:r>
              <a:rPr lang="ru-RU" b="1" dirty="0" smtClean="0">
                <a:solidFill>
                  <a:schemeClr val="accent2">
                    <a:lumMod val="75000"/>
                  </a:schemeClr>
                </a:solidFill>
              </a:rPr>
              <a:t>Неспроста муравьев называют санитарами леса. </a:t>
            </a:r>
            <a:endParaRPr lang="ru-RU" b="1"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r>
              <a:rPr lang="ru-RU" smtClean="0"/>
              <a:t>Цель проекта:</a:t>
            </a:r>
          </a:p>
        </p:txBody>
      </p:sp>
      <p:sp>
        <p:nvSpPr>
          <p:cNvPr id="3075" name="Объект 2"/>
          <p:cNvSpPr>
            <a:spLocks noGrp="1"/>
          </p:cNvSpPr>
          <p:nvPr>
            <p:ph idx="1"/>
          </p:nvPr>
        </p:nvSpPr>
        <p:spPr>
          <a:xfrm>
            <a:off x="468313" y="1916113"/>
            <a:ext cx="8229600" cy="3778250"/>
          </a:xfrm>
        </p:spPr>
        <p:txBody>
          <a:bodyPr/>
          <a:lstStyle/>
          <a:p>
            <a:r>
              <a:rPr lang="ru-RU" smtClean="0"/>
              <a:t>Изучить жизнь муравьев.</a:t>
            </a:r>
          </a:p>
          <a:p>
            <a:r>
              <a:rPr lang="ru-RU" smtClean="0"/>
              <a:t>Узнать можно ли содержать дома муравьев</a:t>
            </a:r>
          </a:p>
          <a:p>
            <a:r>
              <a:rPr lang="ru-RU" smtClean="0"/>
              <a:t>Чем питаются муравьи</a:t>
            </a:r>
          </a:p>
          <a:p>
            <a:r>
              <a:rPr lang="ru-RU" smtClean="0"/>
              <a:t>Польза и вред от муравьев</a:t>
            </a:r>
          </a:p>
          <a:p>
            <a:endParaRPr lang="ru-RU" smtClean="0"/>
          </a:p>
          <a:p>
            <a:endParaRPr lang="ru-RU" smtClean="0"/>
          </a:p>
          <a:p>
            <a:endParaRPr lang="ru-RU" smtClean="0"/>
          </a:p>
          <a:p>
            <a:endParaRPr lang="ru-RU" smtClean="0"/>
          </a:p>
          <a:p>
            <a:endParaRPr lang="ru-RU"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200" y="1916113"/>
            <a:ext cx="8229600" cy="4210050"/>
          </a:xfrm>
        </p:spPr>
        <p:txBody>
          <a:bodyPr rtlCol="0">
            <a:normAutofit/>
          </a:bodyPr>
          <a:lstStyle/>
          <a:p>
            <a:pPr marL="0" indent="0" algn="ctr" fontAlgn="auto">
              <a:spcAft>
                <a:spcPts val="0"/>
              </a:spcAft>
              <a:buFont typeface="Arial" pitchFamily="34" charset="0"/>
              <a:buNone/>
              <a:defRPr/>
            </a:pPr>
            <a:r>
              <a:rPr lang="ru-RU" b="1" dirty="0" smtClean="0">
                <a:solidFill>
                  <a:schemeClr val="accent2">
                    <a:lumMod val="50000"/>
                  </a:schemeClr>
                </a:solidFill>
              </a:rPr>
              <a:t>	</a:t>
            </a:r>
          </a:p>
        </p:txBody>
      </p:sp>
      <p:sp>
        <p:nvSpPr>
          <p:cNvPr id="4" name="TextBox 3"/>
          <p:cNvSpPr txBox="1"/>
          <p:nvPr/>
        </p:nvSpPr>
        <p:spPr>
          <a:xfrm>
            <a:off x="1403350" y="404813"/>
            <a:ext cx="6907213" cy="923925"/>
          </a:xfrm>
          <a:prstGeom prst="rect">
            <a:avLst/>
          </a:prstGeom>
          <a:noFill/>
        </p:spPr>
        <p:txBody>
          <a:bodyPr wrap="none">
            <a:spAutoFit/>
          </a:bodyPr>
          <a:lstStyle/>
          <a:p>
            <a:pPr fontAlgn="auto">
              <a:spcBef>
                <a:spcPts val="0"/>
              </a:spcBef>
              <a:spcAft>
                <a:spcPts val="0"/>
              </a:spcAft>
              <a:defRPr/>
            </a:pPr>
            <a:r>
              <a:rPr lang="ru-RU" sz="5400" b="1" dirty="0">
                <a:solidFill>
                  <a:schemeClr val="accent2">
                    <a:lumMod val="50000"/>
                  </a:schemeClr>
                </a:solidFill>
                <a:latin typeface="+mn-lt"/>
                <a:cs typeface="+mn-cs"/>
              </a:rPr>
              <a:t>Спасибо за внимание!</a:t>
            </a:r>
            <a:endParaRPr lang="ru-RU" sz="5400" b="1" dirty="0">
              <a:solidFill>
                <a:schemeClr val="accent2">
                  <a:lumMod val="50000"/>
                </a:schemeClr>
              </a:solidFill>
              <a:latin typeface="+mn-lt"/>
              <a:cs typeface="+mn-cs"/>
            </a:endParaRPr>
          </a:p>
        </p:txBody>
      </p:sp>
      <p:pic>
        <p:nvPicPr>
          <p:cNvPr id="21508" name="Рисунок 4"/>
          <p:cNvPicPr>
            <a:picLocks noChangeAspect="1"/>
          </p:cNvPicPr>
          <p:nvPr/>
        </p:nvPicPr>
        <p:blipFill>
          <a:blip r:embed="rId3" cstate="print"/>
          <a:srcRect/>
          <a:stretch>
            <a:fillRect/>
          </a:stretch>
        </p:blipFill>
        <p:spPr bwMode="auto">
          <a:xfrm>
            <a:off x="900113" y="2205038"/>
            <a:ext cx="3381375" cy="3994150"/>
          </a:xfrm>
          <a:prstGeom prst="rect">
            <a:avLst/>
          </a:prstGeom>
          <a:noFill/>
          <a:ln w="9525">
            <a:noFill/>
            <a:miter lim="800000"/>
            <a:headEnd/>
            <a:tailEnd/>
          </a:ln>
        </p:spPr>
      </p:pic>
      <p:pic>
        <p:nvPicPr>
          <p:cNvPr id="21509" name="Рисунок 5"/>
          <p:cNvPicPr>
            <a:picLocks noChangeAspect="1"/>
          </p:cNvPicPr>
          <p:nvPr/>
        </p:nvPicPr>
        <p:blipFill>
          <a:blip r:embed="rId4" cstate="print"/>
          <a:srcRect/>
          <a:stretch>
            <a:fillRect/>
          </a:stretch>
        </p:blipFill>
        <p:spPr bwMode="auto">
          <a:xfrm>
            <a:off x="4857750" y="2205038"/>
            <a:ext cx="3419475" cy="3994150"/>
          </a:xfrm>
          <a:prstGeom prst="rect">
            <a:avLst/>
          </a:prstGeom>
          <a:noFill/>
          <a:ln w="9525">
            <a:noFill/>
            <a:miter lim="800000"/>
            <a:headEnd/>
            <a:tailEnd/>
          </a:ln>
        </p:spPr>
      </p:pic>
      <p:sp>
        <p:nvSpPr>
          <p:cNvPr id="7" name="TextBox 6"/>
          <p:cNvSpPr txBox="1"/>
          <p:nvPr/>
        </p:nvSpPr>
        <p:spPr>
          <a:xfrm>
            <a:off x="2339975" y="1268413"/>
            <a:ext cx="4794250" cy="769937"/>
          </a:xfrm>
          <a:prstGeom prst="rect">
            <a:avLst/>
          </a:prstGeom>
          <a:noFill/>
        </p:spPr>
        <p:txBody>
          <a:bodyPr wrap="none">
            <a:spAutoFit/>
          </a:bodyPr>
          <a:lstStyle/>
          <a:p>
            <a:pPr fontAlgn="auto">
              <a:spcBef>
                <a:spcPts val="0"/>
              </a:spcBef>
              <a:spcAft>
                <a:spcPts val="0"/>
              </a:spcAft>
              <a:defRPr/>
            </a:pPr>
            <a:r>
              <a:rPr lang="ru-RU" sz="4400" b="1" dirty="0">
                <a:solidFill>
                  <a:schemeClr val="accent3">
                    <a:lumMod val="50000"/>
                  </a:schemeClr>
                </a:solidFill>
                <a:latin typeface="+mn-lt"/>
                <a:cs typeface="+mn-cs"/>
              </a:rPr>
              <a:t>Берегите природу!</a:t>
            </a:r>
            <a:endParaRPr lang="ru-RU" sz="4400" b="1" dirty="0">
              <a:solidFill>
                <a:schemeClr val="accent3">
                  <a:lumMod val="50000"/>
                </a:schemeClr>
              </a:solidFill>
              <a:latin typeface="+mn-lt"/>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539750" y="1125538"/>
            <a:ext cx="8229600" cy="5327650"/>
          </a:xfrm>
        </p:spPr>
        <p:txBody>
          <a:bodyPr rtlCol="0">
            <a:normAutofit fontScale="85000" lnSpcReduction="10000"/>
          </a:bodyPr>
          <a:lstStyle/>
          <a:p>
            <a:pPr fontAlgn="auto">
              <a:spcAft>
                <a:spcPts val="0"/>
              </a:spcAft>
              <a:buFont typeface="Arial" pitchFamily="34" charset="0"/>
              <a:buChar char="•"/>
              <a:defRPr/>
            </a:pPr>
            <a:r>
              <a:rPr lang="ru-RU" b="1" dirty="0" err="1"/>
              <a:t>Мирмекология</a:t>
            </a:r>
            <a:r>
              <a:rPr lang="ru-RU" b="1" dirty="0"/>
              <a:t> – наука о </a:t>
            </a:r>
            <a:r>
              <a:rPr lang="ru-RU" b="1" dirty="0" smtClean="0"/>
              <a:t>муравьях.</a:t>
            </a:r>
          </a:p>
          <a:p>
            <a:pPr fontAlgn="auto">
              <a:spcAft>
                <a:spcPts val="0"/>
              </a:spcAft>
              <a:buFont typeface="Arial" pitchFamily="34" charset="0"/>
              <a:buChar char="•"/>
              <a:defRPr/>
            </a:pPr>
            <a:r>
              <a:rPr lang="ru-RU" b="1" dirty="0" smtClean="0"/>
              <a:t>Муравьи</a:t>
            </a:r>
            <a:r>
              <a:rPr lang="ru-RU" dirty="0" smtClean="0"/>
              <a:t> – самые многочисленные насекомые на Земле: их общее количество оценивается в 1 000 000 000 000 000 000 000 000 (один квадриллион). Существует около 12 000 видов муравьев.</a:t>
            </a:r>
          </a:p>
          <a:p>
            <a:pPr fontAlgn="auto">
              <a:spcAft>
                <a:spcPts val="0"/>
              </a:spcAft>
              <a:buFont typeface="Arial" pitchFamily="34" charset="0"/>
              <a:buChar char="•"/>
              <a:defRPr/>
            </a:pPr>
            <a:r>
              <a:rPr lang="ru-RU" b="1" dirty="0" smtClean="0"/>
              <a:t>Муравьи</a:t>
            </a:r>
            <a:r>
              <a:rPr lang="ru-RU" dirty="0" smtClean="0"/>
              <a:t>  </a:t>
            </a:r>
            <a:r>
              <a:rPr lang="ru-RU" dirty="0"/>
              <a:t>— </a:t>
            </a:r>
            <a:r>
              <a:rPr lang="ru-RU" b="1" dirty="0"/>
              <a:t>семейство</a:t>
            </a:r>
            <a:r>
              <a:rPr lang="ru-RU" dirty="0"/>
              <a:t> общественных насекомых отряда </a:t>
            </a:r>
            <a:r>
              <a:rPr lang="ru-RU" dirty="0" smtClean="0"/>
              <a:t>перепончатокрылых.</a:t>
            </a:r>
          </a:p>
          <a:p>
            <a:pPr fontAlgn="auto">
              <a:spcAft>
                <a:spcPts val="0"/>
              </a:spcAft>
              <a:buFont typeface="Arial" pitchFamily="34" charset="0"/>
              <a:buChar char="•"/>
              <a:defRPr/>
            </a:pPr>
            <a:r>
              <a:rPr lang="ru-RU" b="1" dirty="0"/>
              <a:t>Общественные</a:t>
            </a:r>
            <a:r>
              <a:rPr lang="ru-RU" dirty="0"/>
              <a:t> </a:t>
            </a:r>
            <a:r>
              <a:rPr lang="ru-RU" b="1" dirty="0"/>
              <a:t>насекомые</a:t>
            </a:r>
            <a:r>
              <a:rPr lang="ru-RU" dirty="0"/>
              <a:t> (социальные </a:t>
            </a:r>
            <a:r>
              <a:rPr lang="ru-RU" b="1" dirty="0"/>
              <a:t>насекомые</a:t>
            </a:r>
            <a:r>
              <a:rPr lang="ru-RU" dirty="0"/>
              <a:t>) — группа </a:t>
            </a:r>
            <a:r>
              <a:rPr lang="ru-RU" b="1" dirty="0"/>
              <a:t>насекомых</a:t>
            </a:r>
            <a:r>
              <a:rPr lang="ru-RU" dirty="0"/>
              <a:t>, отличающаяся </a:t>
            </a:r>
            <a:r>
              <a:rPr lang="ru-RU" b="1" dirty="0"/>
              <a:t>общественным</a:t>
            </a:r>
            <a:r>
              <a:rPr lang="ru-RU" dirty="0"/>
              <a:t> образом жизни (муравьи, осы, пчёлы, термиты, шмели и некоторые другие</a:t>
            </a:r>
            <a:r>
              <a:rPr lang="ru-RU" dirty="0" smtClean="0"/>
              <a:t>).</a:t>
            </a:r>
          </a:p>
          <a:p>
            <a:pPr fontAlgn="auto">
              <a:spcAft>
                <a:spcPts val="0"/>
              </a:spcAft>
              <a:buFont typeface="Arial" pitchFamily="34" charset="0"/>
              <a:buChar char="•"/>
              <a:defRPr/>
            </a:pPr>
            <a:r>
              <a:rPr lang="ru-RU" b="1" dirty="0"/>
              <a:t>Муравьи</a:t>
            </a:r>
            <a:r>
              <a:rPr lang="ru-RU" dirty="0"/>
              <a:t> – это самые необычные и умные насекомые.</a:t>
            </a:r>
          </a:p>
          <a:p>
            <a:pPr fontAlgn="auto">
              <a:spcAft>
                <a:spcPts val="0"/>
              </a:spcAft>
              <a:buFont typeface="Arial" pitchFamily="34" charset="0"/>
              <a:buChar char="•"/>
              <a:defRPr/>
            </a:pPr>
            <a:endParaRPr lang="ru-RU" dirty="0"/>
          </a:p>
        </p:txBody>
      </p:sp>
      <p:sp>
        <p:nvSpPr>
          <p:cNvPr id="4099" name="TextBox 3"/>
          <p:cNvSpPr txBox="1">
            <a:spLocks noChangeArrowheads="1"/>
          </p:cNvSpPr>
          <p:nvPr/>
        </p:nvSpPr>
        <p:spPr bwMode="auto">
          <a:xfrm>
            <a:off x="1835150" y="404813"/>
            <a:ext cx="3348038" cy="1384300"/>
          </a:xfrm>
          <a:prstGeom prst="rect">
            <a:avLst/>
          </a:prstGeom>
          <a:noFill/>
          <a:ln w="9525">
            <a:noFill/>
            <a:miter lim="800000"/>
            <a:headEnd/>
            <a:tailEnd/>
          </a:ln>
        </p:spPr>
        <p:txBody>
          <a:bodyPr wrap="none">
            <a:spAutoFit/>
          </a:bodyPr>
          <a:lstStyle/>
          <a:p>
            <a:r>
              <a:rPr lang="ru-RU" sz="2800" b="1">
                <a:latin typeface="Calibri" pitchFamily="34" charset="0"/>
              </a:rPr>
              <a:t>Кто такие муравьи ?</a:t>
            </a:r>
          </a:p>
          <a:p>
            <a:endParaRPr lang="ru-RU" sz="2800" b="1">
              <a:latin typeface="Calibri" pitchFamily="34" charset="0"/>
            </a:endParaRPr>
          </a:p>
          <a:p>
            <a:endParaRPr lang="ru-RU" sz="2800" b="1">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122" name="Объект 2"/>
          <p:cNvSpPr>
            <a:spLocks noGrp="1"/>
          </p:cNvSpPr>
          <p:nvPr>
            <p:ph idx="1"/>
          </p:nvPr>
        </p:nvSpPr>
        <p:spPr>
          <a:xfrm>
            <a:off x="3348038" y="1484313"/>
            <a:ext cx="2663825" cy="4968875"/>
          </a:xfrm>
        </p:spPr>
        <p:txBody>
          <a:bodyPr/>
          <a:lstStyle/>
          <a:p>
            <a:endParaRPr lang="ru-RU" smtClean="0"/>
          </a:p>
        </p:txBody>
      </p:sp>
      <p:sp>
        <p:nvSpPr>
          <p:cNvPr id="5123" name="TextBox 3"/>
          <p:cNvSpPr txBox="1">
            <a:spLocks noChangeArrowheads="1"/>
          </p:cNvSpPr>
          <p:nvPr/>
        </p:nvSpPr>
        <p:spPr bwMode="auto">
          <a:xfrm>
            <a:off x="1619250" y="411163"/>
            <a:ext cx="6791325" cy="1385887"/>
          </a:xfrm>
          <a:prstGeom prst="rect">
            <a:avLst/>
          </a:prstGeom>
          <a:noFill/>
          <a:ln w="9525">
            <a:noFill/>
            <a:miter lim="800000"/>
            <a:headEnd/>
            <a:tailEnd/>
          </a:ln>
        </p:spPr>
        <p:txBody>
          <a:bodyPr wrap="none">
            <a:spAutoFit/>
          </a:bodyPr>
          <a:lstStyle/>
          <a:p>
            <a:r>
              <a:rPr lang="ru-RU" sz="2800" b="1">
                <a:latin typeface="Calibri" pitchFamily="34" charset="0"/>
              </a:rPr>
              <a:t>Колония условно разделена на «отряды»:</a:t>
            </a:r>
          </a:p>
          <a:p>
            <a:endParaRPr lang="ru-RU" sz="2800" b="1">
              <a:latin typeface="Calibri" pitchFamily="34" charset="0"/>
            </a:endParaRPr>
          </a:p>
          <a:p>
            <a:endParaRPr lang="ru-RU" sz="2800" b="1">
              <a:latin typeface="Calibri" pitchFamily="34" charset="0"/>
            </a:endParaRPr>
          </a:p>
        </p:txBody>
      </p:sp>
      <p:pic>
        <p:nvPicPr>
          <p:cNvPr id="5124" name="Рисунок 5"/>
          <p:cNvPicPr>
            <a:picLocks noChangeAspect="1"/>
          </p:cNvPicPr>
          <p:nvPr/>
        </p:nvPicPr>
        <p:blipFill>
          <a:blip r:embed="rId3" cstate="print"/>
          <a:srcRect/>
          <a:stretch>
            <a:fillRect/>
          </a:stretch>
        </p:blipFill>
        <p:spPr bwMode="auto">
          <a:xfrm>
            <a:off x="107950" y="1103313"/>
            <a:ext cx="892810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6000"/>
            <a:lum/>
          </a:blip>
          <a:srcRect/>
          <a:stretch>
            <a:fillRect l="-17000" r="-17000"/>
          </a:stretch>
        </a:blipFill>
        <a:effectLst/>
      </p:bgPr>
    </p:bg>
    <p:spTree>
      <p:nvGrpSpPr>
        <p:cNvPr id="1" name=""/>
        <p:cNvGrpSpPr/>
        <p:nvPr/>
      </p:nvGrpSpPr>
      <p:grpSpPr>
        <a:xfrm>
          <a:off x="0" y="0"/>
          <a:ext cx="0" cy="0"/>
          <a:chOff x="0" y="0"/>
          <a:chExt cx="0" cy="0"/>
        </a:xfrm>
      </p:grpSpPr>
      <p:pic>
        <p:nvPicPr>
          <p:cNvPr id="6146" name="Объект 1"/>
          <p:cNvPicPr>
            <a:picLocks noGrp="1" noChangeAspect="1"/>
          </p:cNvPicPr>
          <p:nvPr>
            <p:ph idx="1"/>
          </p:nvPr>
        </p:nvPicPr>
        <p:blipFill>
          <a:blip r:embed="rId3" cstate="print"/>
          <a:srcRect/>
          <a:stretch>
            <a:fillRect/>
          </a:stretch>
        </p:blipFill>
        <p:spPr>
          <a:xfrm>
            <a:off x="179388" y="765175"/>
            <a:ext cx="8713787" cy="5903913"/>
          </a:xfrm>
        </p:spPr>
      </p:pic>
      <p:sp>
        <p:nvSpPr>
          <p:cNvPr id="4" name="TextBox 3"/>
          <p:cNvSpPr txBox="1"/>
          <p:nvPr/>
        </p:nvSpPr>
        <p:spPr>
          <a:xfrm>
            <a:off x="3132138" y="115888"/>
            <a:ext cx="3068637" cy="801687"/>
          </a:xfrm>
          <a:prstGeom prst="rect">
            <a:avLst/>
          </a:prstGeom>
          <a:noFill/>
        </p:spPr>
        <p:txBody>
          <a:bodyPr wrap="none">
            <a:spAutoFit/>
          </a:bodyPr>
          <a:lstStyle/>
          <a:p>
            <a:pPr fontAlgn="auto">
              <a:spcBef>
                <a:spcPts val="0"/>
              </a:spcBef>
              <a:spcAft>
                <a:spcPts val="0"/>
              </a:spcAft>
              <a:defRPr/>
            </a:pPr>
            <a:r>
              <a:rPr lang="ru-RU" sz="2800" b="1" dirty="0">
                <a:solidFill>
                  <a:schemeClr val="bg2">
                    <a:lumMod val="25000"/>
                  </a:schemeClr>
                </a:solidFill>
                <a:latin typeface="+mn-lt"/>
                <a:cs typeface="+mn-cs"/>
              </a:rPr>
              <a:t>Строение муравья</a:t>
            </a:r>
          </a:p>
          <a:p>
            <a:pPr fontAlgn="auto">
              <a:spcBef>
                <a:spcPts val="0"/>
              </a:spcBef>
              <a:spcAft>
                <a:spcPts val="0"/>
              </a:spcAft>
              <a:defRPr/>
            </a:pPr>
            <a:endParaRPr lang="ru-RU" dirty="0">
              <a:latin typeface="+mn-lt"/>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7170" name="Заголовок 1"/>
          <p:cNvSpPr>
            <a:spLocks noGrp="1"/>
          </p:cNvSpPr>
          <p:nvPr>
            <p:ph type="title"/>
          </p:nvPr>
        </p:nvSpPr>
        <p:spPr/>
        <p:txBody>
          <a:bodyPr/>
          <a:lstStyle/>
          <a:p>
            <a:r>
              <a:rPr lang="ru-RU" smtClean="0"/>
              <a:t>Костомукшский заповедник</a:t>
            </a:r>
          </a:p>
        </p:txBody>
      </p:sp>
      <p:pic>
        <p:nvPicPr>
          <p:cNvPr id="7171" name="Объект 3"/>
          <p:cNvPicPr>
            <a:picLocks noGrp="1" noChangeAspect="1"/>
          </p:cNvPicPr>
          <p:nvPr>
            <p:ph idx="1"/>
          </p:nvPr>
        </p:nvPicPr>
        <p:blipFill>
          <a:blip r:embed="rId3" cstate="print"/>
          <a:srcRect/>
          <a:stretch>
            <a:fillRect/>
          </a:stretch>
        </p:blipFill>
        <p:spPr>
          <a:xfrm>
            <a:off x="539750" y="1312863"/>
            <a:ext cx="3384550" cy="4608512"/>
          </a:xfrm>
        </p:spPr>
      </p:pic>
      <p:pic>
        <p:nvPicPr>
          <p:cNvPr id="7172" name="Рисунок 2"/>
          <p:cNvPicPr>
            <a:picLocks noChangeAspect="1"/>
          </p:cNvPicPr>
          <p:nvPr/>
        </p:nvPicPr>
        <p:blipFill>
          <a:blip r:embed="rId4" cstate="print"/>
          <a:srcRect/>
          <a:stretch>
            <a:fillRect/>
          </a:stretch>
        </p:blipFill>
        <p:spPr bwMode="auto">
          <a:xfrm>
            <a:off x="4356100" y="1557338"/>
            <a:ext cx="4292600" cy="429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7000" r="-17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5003800" y="476250"/>
            <a:ext cx="3683000" cy="5976938"/>
          </a:xfrm>
        </p:spPr>
        <p:txBody>
          <a:bodyPr rtlCol="0">
            <a:normAutofit fontScale="85000" lnSpcReduction="20000"/>
          </a:bodyPr>
          <a:lstStyle/>
          <a:p>
            <a:pPr marL="0" indent="0" algn="ctr" fontAlgn="auto">
              <a:spcAft>
                <a:spcPts val="0"/>
              </a:spcAft>
              <a:buFont typeface="Arial" pitchFamily="34" charset="0"/>
              <a:buNone/>
              <a:defRPr/>
            </a:pPr>
            <a:r>
              <a:rPr lang="ru-RU" b="1" dirty="0">
                <a:solidFill>
                  <a:schemeClr val="accent2">
                    <a:lumMod val="50000"/>
                  </a:schemeClr>
                </a:solidFill>
              </a:rPr>
              <a:t>Размеры муравейника: </a:t>
            </a:r>
            <a:r>
              <a:rPr lang="ru-RU" dirty="0"/>
              <a:t>от 10 см. (минимум) до двух метров (максимум) в высоту. </a:t>
            </a:r>
            <a:endParaRPr lang="ru-RU" dirty="0" smtClean="0"/>
          </a:p>
          <a:p>
            <a:pPr marL="0" indent="0" algn="ctr" fontAlgn="auto">
              <a:spcAft>
                <a:spcPts val="0"/>
              </a:spcAft>
              <a:buFont typeface="Arial" pitchFamily="34" charset="0"/>
              <a:buNone/>
              <a:defRPr/>
            </a:pPr>
            <a:r>
              <a:rPr lang="ru-RU" dirty="0" smtClean="0"/>
              <a:t>Средний </a:t>
            </a:r>
            <a:r>
              <a:rPr lang="ru-RU" dirty="0"/>
              <a:t>размер муравейника - 1 метр, в высоту. </a:t>
            </a:r>
            <a:endParaRPr lang="ru-RU" dirty="0" smtClean="0"/>
          </a:p>
          <a:p>
            <a:pPr marL="0" indent="0" algn="ctr" fontAlgn="auto">
              <a:spcAft>
                <a:spcPts val="0"/>
              </a:spcAft>
              <a:buFont typeface="Arial" pitchFamily="34" charset="0"/>
              <a:buNone/>
              <a:defRPr/>
            </a:pPr>
            <a:r>
              <a:rPr lang="ru-RU" dirty="0" smtClean="0"/>
              <a:t>Средний размер диаметра  </a:t>
            </a:r>
            <a:r>
              <a:rPr lang="ru-RU" dirty="0"/>
              <a:t>- 2 метра. </a:t>
            </a:r>
            <a:endParaRPr lang="ru-RU" dirty="0" smtClean="0"/>
          </a:p>
          <a:p>
            <a:pPr marL="0" indent="0" algn="ctr" fontAlgn="auto">
              <a:spcAft>
                <a:spcPts val="0"/>
              </a:spcAft>
              <a:buFont typeface="Arial" pitchFamily="34" charset="0"/>
              <a:buNone/>
              <a:defRPr/>
            </a:pPr>
            <a:r>
              <a:rPr lang="ru-RU" dirty="0" smtClean="0"/>
              <a:t>По </a:t>
            </a:r>
            <a:r>
              <a:rPr lang="ru-RU" dirty="0"/>
              <a:t>муравейнику легко определить стороны света. Южная сторона пологая, а северная - крутая. Поэтому более высокая сторона - Северная.</a:t>
            </a:r>
          </a:p>
          <a:p>
            <a:pPr fontAlgn="auto">
              <a:spcAft>
                <a:spcPts val="0"/>
              </a:spcAft>
              <a:buFont typeface="Arial" pitchFamily="34" charset="0"/>
              <a:buChar char="•"/>
              <a:defRPr/>
            </a:pPr>
            <a:endParaRPr lang="ru-RU" dirty="0"/>
          </a:p>
        </p:txBody>
      </p:sp>
      <p:pic>
        <p:nvPicPr>
          <p:cNvPr id="8195" name="Рисунок 3"/>
          <p:cNvPicPr>
            <a:picLocks noChangeAspect="1"/>
          </p:cNvPicPr>
          <p:nvPr/>
        </p:nvPicPr>
        <p:blipFill>
          <a:blip r:embed="rId3" cstate="print"/>
          <a:srcRect/>
          <a:stretch>
            <a:fillRect/>
          </a:stretch>
        </p:blipFill>
        <p:spPr bwMode="auto">
          <a:xfrm>
            <a:off x="28575" y="28575"/>
            <a:ext cx="5048250" cy="6829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5000"/>
            <a:lum/>
          </a:blip>
          <a:srcRect/>
          <a:stretch>
            <a:fillRect l="-17000" r="-17000"/>
          </a:stretch>
        </a:blipFill>
        <a:effectLst/>
      </p:bgPr>
    </p:bg>
    <p:spTree>
      <p:nvGrpSpPr>
        <p:cNvPr id="1" name=""/>
        <p:cNvGrpSpPr/>
        <p:nvPr/>
      </p:nvGrpSpPr>
      <p:grpSpPr>
        <a:xfrm>
          <a:off x="0" y="0"/>
          <a:ext cx="0" cy="0"/>
          <a:chOff x="0" y="0"/>
          <a:chExt cx="0" cy="0"/>
        </a:xfrm>
      </p:grpSpPr>
      <p:sp>
        <p:nvSpPr>
          <p:cNvPr id="9218" name="Заголовок 1"/>
          <p:cNvSpPr>
            <a:spLocks noGrp="1"/>
          </p:cNvSpPr>
          <p:nvPr>
            <p:ph type="title"/>
          </p:nvPr>
        </p:nvSpPr>
        <p:spPr/>
        <p:txBody>
          <a:bodyPr/>
          <a:lstStyle/>
          <a:p>
            <a:r>
              <a:rPr lang="ru-RU" smtClean="0"/>
              <a:t>Строение муравейника.</a:t>
            </a:r>
          </a:p>
        </p:txBody>
      </p:sp>
      <p:pic>
        <p:nvPicPr>
          <p:cNvPr id="9219" name="Рисунок 4"/>
          <p:cNvPicPr>
            <a:picLocks noChangeAspect="1"/>
          </p:cNvPicPr>
          <p:nvPr/>
        </p:nvPicPr>
        <p:blipFill>
          <a:blip r:embed="rId3" cstate="print"/>
          <a:srcRect/>
          <a:stretch>
            <a:fillRect/>
          </a:stretch>
        </p:blipFill>
        <p:spPr bwMode="auto">
          <a:xfrm>
            <a:off x="323850" y="1196975"/>
            <a:ext cx="4679950" cy="5327650"/>
          </a:xfrm>
          <a:prstGeom prst="rect">
            <a:avLst/>
          </a:prstGeom>
          <a:noFill/>
          <a:ln w="9525">
            <a:noFill/>
            <a:miter lim="800000"/>
            <a:headEnd/>
            <a:tailEnd/>
          </a:ln>
        </p:spPr>
      </p:pic>
      <p:sp>
        <p:nvSpPr>
          <p:cNvPr id="3" name="Объект 2"/>
          <p:cNvSpPr>
            <a:spLocks noGrp="1"/>
          </p:cNvSpPr>
          <p:nvPr>
            <p:ph idx="1"/>
          </p:nvPr>
        </p:nvSpPr>
        <p:spPr>
          <a:xfrm>
            <a:off x="5076825" y="1196975"/>
            <a:ext cx="3609975" cy="5256213"/>
          </a:xfrm>
        </p:spPr>
        <p:txBody>
          <a:bodyPr rtlCol="0">
            <a:normAutofit fontScale="55000" lnSpcReduction="20000"/>
          </a:bodyPr>
          <a:lstStyle/>
          <a:p>
            <a:pPr marL="0" indent="0" algn="just" fontAlgn="auto">
              <a:spcAft>
                <a:spcPts val="0"/>
              </a:spcAft>
              <a:buFont typeface="Arial" pitchFamily="34" charset="0"/>
              <a:buNone/>
              <a:defRPr/>
            </a:pPr>
            <a:r>
              <a:rPr lang="ru-RU" b="1" dirty="0">
                <a:solidFill>
                  <a:schemeClr val="accent2">
                    <a:lumMod val="50000"/>
                  </a:schemeClr>
                </a:solidFill>
              </a:rPr>
              <a:t>«Солярий</a:t>
            </a:r>
            <a:r>
              <a:rPr lang="ru-RU" b="1" dirty="0" smtClean="0">
                <a:solidFill>
                  <a:schemeClr val="accent2">
                    <a:lumMod val="50000"/>
                  </a:schemeClr>
                </a:solidFill>
              </a:rPr>
              <a:t>» - </a:t>
            </a:r>
            <a:r>
              <a:rPr lang="ru-RU" dirty="0"/>
              <a:t>это камера, которая нагревается от лучей солнца и муравьи ходят туда погреться</a:t>
            </a:r>
            <a:endParaRPr lang="ru-RU" b="1" dirty="0" smtClean="0">
              <a:solidFill>
                <a:schemeClr val="accent2">
                  <a:lumMod val="50000"/>
                </a:schemeClr>
              </a:solidFill>
            </a:endParaRPr>
          </a:p>
          <a:p>
            <a:pPr marL="0" indent="0" algn="just" fontAlgn="auto">
              <a:spcAft>
                <a:spcPts val="0"/>
              </a:spcAft>
              <a:buFont typeface="Arial" pitchFamily="34" charset="0"/>
              <a:buNone/>
              <a:defRPr/>
            </a:pPr>
            <a:r>
              <a:rPr lang="ru-RU" b="1" dirty="0" smtClean="0">
                <a:solidFill>
                  <a:schemeClr val="accent2">
                    <a:lumMod val="50000"/>
                  </a:schemeClr>
                </a:solidFill>
              </a:rPr>
              <a:t>«</a:t>
            </a:r>
            <a:r>
              <a:rPr lang="ru-RU" b="1" dirty="0">
                <a:solidFill>
                  <a:schemeClr val="accent2">
                    <a:lumMod val="50000"/>
                  </a:schemeClr>
                </a:solidFill>
              </a:rPr>
              <a:t>Хлебный амбар» </a:t>
            </a:r>
            <a:r>
              <a:rPr lang="ru-RU" dirty="0"/>
              <a:t>- здесь муравьи хранят зерна; </a:t>
            </a:r>
            <a:endParaRPr lang="ru-RU" dirty="0" smtClean="0"/>
          </a:p>
          <a:p>
            <a:pPr marL="0" indent="0" algn="just" fontAlgn="auto">
              <a:spcAft>
                <a:spcPts val="0"/>
              </a:spcAft>
              <a:buFont typeface="Arial" pitchFamily="34" charset="0"/>
              <a:buNone/>
              <a:defRPr/>
            </a:pPr>
            <a:r>
              <a:rPr lang="ru-RU" b="1" dirty="0" smtClean="0">
                <a:solidFill>
                  <a:schemeClr val="accent2">
                    <a:lumMod val="50000"/>
                  </a:schemeClr>
                </a:solidFill>
              </a:rPr>
              <a:t>«</a:t>
            </a:r>
            <a:r>
              <a:rPr lang="ru-RU" b="1" dirty="0">
                <a:solidFill>
                  <a:schemeClr val="accent2">
                    <a:lumMod val="50000"/>
                  </a:schemeClr>
                </a:solidFill>
              </a:rPr>
              <a:t>Коровник» </a:t>
            </a:r>
            <a:r>
              <a:rPr lang="ru-RU" dirty="0"/>
              <a:t>- здесь муравьи содержат тлей; </a:t>
            </a:r>
            <a:endParaRPr lang="ru-RU" dirty="0" smtClean="0"/>
          </a:p>
          <a:p>
            <a:pPr marL="0" indent="0" algn="just" fontAlgn="auto">
              <a:spcAft>
                <a:spcPts val="0"/>
              </a:spcAft>
              <a:buFont typeface="Arial" pitchFamily="34" charset="0"/>
              <a:buNone/>
              <a:defRPr/>
            </a:pPr>
            <a:r>
              <a:rPr lang="ru-RU" b="1" dirty="0" smtClean="0">
                <a:solidFill>
                  <a:schemeClr val="accent2">
                    <a:lumMod val="50000"/>
                  </a:schemeClr>
                </a:solidFill>
              </a:rPr>
              <a:t>Зимовальная камера</a:t>
            </a:r>
            <a:r>
              <a:rPr lang="ru-RU" b="1" dirty="0"/>
              <a:t> </a:t>
            </a:r>
            <a:r>
              <a:rPr lang="ru-RU" dirty="0" smtClean="0"/>
              <a:t>- здесь </a:t>
            </a:r>
            <a:r>
              <a:rPr lang="ru-RU" dirty="0"/>
              <a:t>муравьи собираются, что бы пережить холода; </a:t>
            </a:r>
            <a:endParaRPr lang="ru-RU" dirty="0" smtClean="0"/>
          </a:p>
          <a:p>
            <a:pPr marL="0" indent="0" algn="just" fontAlgn="auto">
              <a:spcAft>
                <a:spcPts val="0"/>
              </a:spcAft>
              <a:buFont typeface="Arial" pitchFamily="34" charset="0"/>
              <a:buNone/>
              <a:defRPr/>
            </a:pPr>
            <a:r>
              <a:rPr lang="ru-RU" b="1" dirty="0" smtClean="0">
                <a:solidFill>
                  <a:schemeClr val="accent2">
                    <a:lumMod val="50000"/>
                  </a:schemeClr>
                </a:solidFill>
              </a:rPr>
              <a:t>«</a:t>
            </a:r>
            <a:r>
              <a:rPr lang="ru-RU" b="1" dirty="0">
                <a:solidFill>
                  <a:schemeClr val="accent2">
                    <a:lumMod val="50000"/>
                  </a:schemeClr>
                </a:solidFill>
              </a:rPr>
              <a:t>Мясная кладовка»</a:t>
            </a:r>
            <a:r>
              <a:rPr lang="ru-RU" b="1" dirty="0"/>
              <a:t>,</a:t>
            </a:r>
            <a:r>
              <a:rPr lang="ru-RU" b="1" dirty="0">
                <a:solidFill>
                  <a:schemeClr val="accent2">
                    <a:lumMod val="50000"/>
                  </a:schemeClr>
                </a:solidFill>
              </a:rPr>
              <a:t> </a:t>
            </a:r>
            <a:r>
              <a:rPr lang="ru-RU" dirty="0"/>
              <a:t>куда муравьи приносят гусениц и другую добычу</a:t>
            </a:r>
            <a:r>
              <a:rPr lang="ru-RU" dirty="0" smtClean="0"/>
              <a:t>;</a:t>
            </a:r>
          </a:p>
          <a:p>
            <a:pPr marL="0" indent="0" algn="just" fontAlgn="auto">
              <a:spcAft>
                <a:spcPts val="0"/>
              </a:spcAft>
              <a:buFont typeface="Arial" pitchFamily="34" charset="0"/>
              <a:buNone/>
              <a:defRPr/>
            </a:pPr>
            <a:r>
              <a:rPr lang="ru-RU" dirty="0" smtClean="0"/>
              <a:t> </a:t>
            </a:r>
            <a:r>
              <a:rPr lang="ru-RU" b="1" dirty="0">
                <a:solidFill>
                  <a:schemeClr val="accent2">
                    <a:lumMod val="50000"/>
                  </a:schemeClr>
                </a:solidFill>
              </a:rPr>
              <a:t>«Кладбище» </a:t>
            </a:r>
            <a:r>
              <a:rPr lang="ru-RU" dirty="0"/>
              <a:t>- сюда муравьи приносят умерших собратьев и другой мусор</a:t>
            </a:r>
            <a:r>
              <a:rPr lang="ru-RU" dirty="0" smtClean="0"/>
              <a:t>;</a:t>
            </a:r>
          </a:p>
          <a:p>
            <a:pPr marL="0" indent="0" algn="just" fontAlgn="auto">
              <a:spcAft>
                <a:spcPts val="0"/>
              </a:spcAft>
              <a:buFont typeface="Arial" pitchFamily="34" charset="0"/>
              <a:buNone/>
              <a:defRPr/>
            </a:pPr>
            <a:r>
              <a:rPr lang="ru-RU" dirty="0" smtClean="0"/>
              <a:t> </a:t>
            </a:r>
            <a:r>
              <a:rPr lang="ru-RU" b="1" dirty="0">
                <a:solidFill>
                  <a:schemeClr val="accent2">
                    <a:lumMod val="50000"/>
                  </a:schemeClr>
                </a:solidFill>
              </a:rPr>
              <a:t>Царская камера </a:t>
            </a:r>
            <a:r>
              <a:rPr lang="ru-RU" dirty="0"/>
              <a:t>– здесь живет матка.  </a:t>
            </a:r>
          </a:p>
          <a:p>
            <a:pPr marL="0" indent="0" algn="just" fontAlgn="auto">
              <a:spcAft>
                <a:spcPts val="0"/>
              </a:spcAft>
              <a:buFont typeface="Arial" pitchFamily="34" charset="0"/>
              <a:buNone/>
              <a:defRPr/>
            </a:pPr>
            <a:r>
              <a:rPr lang="ru-RU" b="1" dirty="0" smtClean="0">
                <a:solidFill>
                  <a:schemeClr val="accent2">
                    <a:lumMod val="50000"/>
                  </a:schemeClr>
                </a:solidFill>
              </a:rPr>
              <a:t>Камеры </a:t>
            </a:r>
            <a:r>
              <a:rPr lang="ru-RU" b="1" dirty="0">
                <a:solidFill>
                  <a:schemeClr val="accent2">
                    <a:lumMod val="50000"/>
                  </a:schemeClr>
                </a:solidFill>
              </a:rPr>
              <a:t>с яйцами и личинками</a:t>
            </a:r>
            <a:r>
              <a:rPr lang="ru-RU" dirty="0"/>
              <a:t>. </a:t>
            </a:r>
            <a:endParaRPr lang="ru-RU" dirty="0" smtClean="0"/>
          </a:p>
          <a:p>
            <a:pPr marL="0" indent="0" algn="just" fontAlgn="auto">
              <a:spcAft>
                <a:spcPts val="0"/>
              </a:spcAft>
              <a:buFont typeface="Arial" pitchFamily="34" charset="0"/>
              <a:buNone/>
              <a:defRPr/>
            </a:pPr>
            <a:r>
              <a:rPr lang="ru-RU" dirty="0" smtClean="0"/>
              <a:t>В </a:t>
            </a:r>
            <a:r>
              <a:rPr lang="ru-RU" dirty="0"/>
              <a:t>муравейнике построено множество ходов.</a:t>
            </a:r>
          </a:p>
          <a:p>
            <a:pPr fontAlgn="auto">
              <a:spcAft>
                <a:spcPts val="0"/>
              </a:spcAft>
              <a:buFont typeface="Arial" pitchFamily="34" charset="0"/>
              <a:buChar char="•"/>
              <a:defRPr/>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6000"/>
            <a:lum/>
          </a:blip>
          <a:srcRect/>
          <a:stretch>
            <a:fillRect l="-17000" r="-17000"/>
          </a:stretch>
        </a:blipFill>
        <a:effectLst/>
      </p:bgPr>
    </p:bg>
    <p:spTree>
      <p:nvGrpSpPr>
        <p:cNvPr id="1" name=""/>
        <p:cNvGrpSpPr/>
        <p:nvPr/>
      </p:nvGrpSpPr>
      <p:grpSpPr>
        <a:xfrm>
          <a:off x="0" y="0"/>
          <a:ext cx="0" cy="0"/>
          <a:chOff x="0" y="0"/>
          <a:chExt cx="0" cy="0"/>
        </a:xfrm>
      </p:grpSpPr>
      <p:sp>
        <p:nvSpPr>
          <p:cNvPr id="10242" name="Заголовок 1"/>
          <p:cNvSpPr>
            <a:spLocks noGrp="1"/>
          </p:cNvSpPr>
          <p:nvPr>
            <p:ph type="title"/>
          </p:nvPr>
        </p:nvSpPr>
        <p:spPr/>
        <p:txBody>
          <a:bodyPr/>
          <a:lstStyle/>
          <a:p>
            <a:r>
              <a:rPr lang="ru-RU" smtClean="0"/>
              <a:t>Жизнь муравьев</a:t>
            </a:r>
          </a:p>
        </p:txBody>
      </p:sp>
      <p:sp>
        <p:nvSpPr>
          <p:cNvPr id="3" name="Объект 2"/>
          <p:cNvSpPr>
            <a:spLocks noGrp="1"/>
          </p:cNvSpPr>
          <p:nvPr>
            <p:ph idx="1"/>
          </p:nvPr>
        </p:nvSpPr>
        <p:spPr>
          <a:xfrm>
            <a:off x="468313" y="1916113"/>
            <a:ext cx="8229600" cy="1441450"/>
          </a:xfrm>
        </p:spPr>
        <p:txBody>
          <a:bodyPr rtlCol="0">
            <a:normAutofit/>
          </a:bodyPr>
          <a:lstStyle/>
          <a:p>
            <a:pPr fontAlgn="auto">
              <a:spcAft>
                <a:spcPts val="0"/>
              </a:spcAft>
              <a:buFont typeface="Arial" pitchFamily="34" charset="0"/>
              <a:buChar char="•"/>
              <a:defRPr/>
            </a:pPr>
            <a:r>
              <a:rPr lang="ru-RU" b="1" dirty="0" smtClean="0"/>
              <a:t>Что бы лучше узнать как живут муравьи, я решил поселить муравьев у себя дома.</a:t>
            </a:r>
          </a:p>
          <a:p>
            <a:pPr marL="0" indent="0" fontAlgn="auto">
              <a:spcAft>
                <a:spcPts val="0"/>
              </a:spcAft>
              <a:buFont typeface="Arial" pitchFamily="34" charset="0"/>
              <a:buNone/>
              <a:defRPr/>
            </a:pPr>
            <a:endParaRPr lang="ru-RU" dirty="0"/>
          </a:p>
          <a:p>
            <a:pPr marL="0" indent="0" fontAlgn="auto">
              <a:spcAft>
                <a:spcPts val="0"/>
              </a:spcAft>
              <a:buFont typeface="Arial" pitchFamily="34" charset="0"/>
              <a:buNone/>
              <a:defRPr/>
            </a:pPr>
            <a:endParaRPr lang="ru-RU" dirty="0" smtClean="0"/>
          </a:p>
          <a:p>
            <a:pPr fontAlgn="auto">
              <a:spcAft>
                <a:spcPts val="0"/>
              </a:spcAft>
              <a:buFont typeface="Arial" pitchFamily="34" charset="0"/>
              <a:buChar char="•"/>
              <a:defRPr/>
            </a:pPr>
            <a:endParaRPr lang="ru-RU" dirty="0"/>
          </a:p>
        </p:txBody>
      </p:sp>
      <p:pic>
        <p:nvPicPr>
          <p:cNvPr id="10244" name="Рисунок 3"/>
          <p:cNvPicPr>
            <a:picLocks noChangeAspect="1"/>
          </p:cNvPicPr>
          <p:nvPr/>
        </p:nvPicPr>
        <p:blipFill>
          <a:blip r:embed="rId3" cstate="print"/>
          <a:srcRect/>
          <a:stretch>
            <a:fillRect/>
          </a:stretch>
        </p:blipFill>
        <p:spPr bwMode="auto">
          <a:xfrm>
            <a:off x="4859338" y="3933825"/>
            <a:ext cx="4140200" cy="2257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5579</TotalTime>
  <Words>608</Words>
  <Application>Microsoft Office PowerPoint</Application>
  <PresentationFormat>Экран (4:3)</PresentationFormat>
  <Paragraphs>78</Paragraphs>
  <Slides>20</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Calibri</vt:lpstr>
      <vt:lpstr>Arial</vt:lpstr>
      <vt:lpstr>Times New Roman</vt:lpstr>
      <vt:lpstr>Batang</vt:lpstr>
      <vt:lpstr>Тема Office</vt:lpstr>
      <vt:lpstr>Исследовательская работа</vt:lpstr>
      <vt:lpstr>Цель проекта:</vt:lpstr>
      <vt:lpstr>Слайд 3</vt:lpstr>
      <vt:lpstr>Слайд 4</vt:lpstr>
      <vt:lpstr>Слайд 5</vt:lpstr>
      <vt:lpstr>Костомукшский заповедник</vt:lpstr>
      <vt:lpstr>Слайд 7</vt:lpstr>
      <vt:lpstr>Строение муравейника.</vt:lpstr>
      <vt:lpstr>Жизнь муравьев</vt:lpstr>
      <vt:lpstr>Слайд 10</vt:lpstr>
      <vt:lpstr>Слайд 11</vt:lpstr>
      <vt:lpstr>Мои опыты</vt:lpstr>
      <vt:lpstr>Слайд 13</vt:lpstr>
      <vt:lpstr>Большой муравейник. </vt:lpstr>
      <vt:lpstr>Лесная муравьиная дорожка</vt:lpstr>
      <vt:lpstr> На пути препятствие </vt:lpstr>
      <vt:lpstr>Польза и вред от муравьев.</vt:lpstr>
      <vt:lpstr>Вред от муравьев. </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исследовательская работа</dc:title>
  <dc:creator>Рогозова А.А..</dc:creator>
  <cp:lastModifiedBy>nec.stepanov</cp:lastModifiedBy>
  <cp:revision>67</cp:revision>
  <dcterms:created xsi:type="dcterms:W3CDTF">2019-02-20T08:23:46Z</dcterms:created>
  <dcterms:modified xsi:type="dcterms:W3CDTF">2020-03-03T10:53:23Z</dcterms:modified>
</cp:coreProperties>
</file>