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82" r:id="rId6"/>
    <p:sldId id="273" r:id="rId7"/>
    <p:sldId id="283" r:id="rId8"/>
    <p:sldId id="274" r:id="rId9"/>
    <p:sldId id="276" r:id="rId10"/>
    <p:sldId id="275" r:id="rId11"/>
    <p:sldId id="278" r:id="rId12"/>
    <p:sldId id="277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044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086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130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175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218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261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305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6347" algn="l" defTabSz="9140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A7B7"/>
    <a:srgbClr val="00A1DA"/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3" autoAdjust="0"/>
    <p:restoredTop sz="94680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2130433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4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274644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0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2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3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3" y="1600203"/>
            <a:ext cx="4038601" cy="4525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1" y="1600203"/>
            <a:ext cx="4038601" cy="4525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5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6" indent="0">
              <a:buNone/>
              <a:defRPr sz="1900" b="1"/>
            </a:lvl3pPr>
            <a:lvl4pPr marL="1371130" indent="0">
              <a:buNone/>
              <a:defRPr sz="1600" b="1"/>
            </a:lvl4pPr>
            <a:lvl5pPr marL="1828175" indent="0">
              <a:buNone/>
              <a:defRPr sz="1600" b="1"/>
            </a:lvl5pPr>
            <a:lvl6pPr marL="2285218" indent="0">
              <a:buNone/>
              <a:defRPr sz="1600" b="1"/>
            </a:lvl6pPr>
            <a:lvl7pPr marL="2742261" indent="0">
              <a:buNone/>
              <a:defRPr sz="1600" b="1"/>
            </a:lvl7pPr>
            <a:lvl8pPr marL="3199305" indent="0">
              <a:buNone/>
              <a:defRPr sz="1600" b="1"/>
            </a:lvl8pPr>
            <a:lvl9pPr marL="3656347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5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6" indent="0">
              <a:buNone/>
              <a:defRPr sz="1900" b="1"/>
            </a:lvl3pPr>
            <a:lvl4pPr marL="1371130" indent="0">
              <a:buNone/>
              <a:defRPr sz="1600" b="1"/>
            </a:lvl4pPr>
            <a:lvl5pPr marL="1828175" indent="0">
              <a:buNone/>
              <a:defRPr sz="1600" b="1"/>
            </a:lvl5pPr>
            <a:lvl6pPr marL="2285218" indent="0">
              <a:buNone/>
              <a:defRPr sz="1600" b="1"/>
            </a:lvl6pPr>
            <a:lvl7pPr marL="2742261" indent="0">
              <a:buNone/>
              <a:defRPr sz="1600" b="1"/>
            </a:lvl7pPr>
            <a:lvl8pPr marL="3199305" indent="0">
              <a:buNone/>
              <a:defRPr sz="1600" b="1"/>
            </a:lvl8pPr>
            <a:lvl9pPr marL="3656347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7" y="273053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7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6" indent="0">
              <a:buNone/>
              <a:defRPr sz="1000"/>
            </a:lvl3pPr>
            <a:lvl4pPr marL="1371130" indent="0">
              <a:buNone/>
              <a:defRPr sz="900"/>
            </a:lvl4pPr>
            <a:lvl5pPr marL="1828175" indent="0">
              <a:buNone/>
              <a:defRPr sz="900"/>
            </a:lvl5pPr>
            <a:lvl6pPr marL="2285218" indent="0">
              <a:buNone/>
              <a:defRPr sz="900"/>
            </a:lvl6pPr>
            <a:lvl7pPr marL="2742261" indent="0">
              <a:buNone/>
              <a:defRPr sz="900"/>
            </a:lvl7pPr>
            <a:lvl8pPr marL="3199305" indent="0">
              <a:buNone/>
              <a:defRPr sz="900"/>
            </a:lvl8pPr>
            <a:lvl9pPr marL="3656347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9" y="4800603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612776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044" indent="0">
              <a:buNone/>
              <a:defRPr sz="2800"/>
            </a:lvl2pPr>
            <a:lvl3pPr marL="914086" indent="0">
              <a:buNone/>
              <a:defRPr sz="2400"/>
            </a:lvl3pPr>
            <a:lvl4pPr marL="1371130" indent="0">
              <a:buNone/>
              <a:defRPr sz="2000"/>
            </a:lvl4pPr>
            <a:lvl5pPr marL="1828175" indent="0">
              <a:buNone/>
              <a:defRPr sz="2000"/>
            </a:lvl5pPr>
            <a:lvl6pPr marL="2285218" indent="0">
              <a:buNone/>
              <a:defRPr sz="2000"/>
            </a:lvl6pPr>
            <a:lvl7pPr marL="2742261" indent="0">
              <a:buNone/>
              <a:defRPr sz="2000"/>
            </a:lvl7pPr>
            <a:lvl8pPr marL="3199305" indent="0">
              <a:buNone/>
              <a:defRPr sz="2000"/>
            </a:lvl8pPr>
            <a:lvl9pPr marL="3656347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9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6" indent="0">
              <a:buNone/>
              <a:defRPr sz="1000"/>
            </a:lvl3pPr>
            <a:lvl4pPr marL="1371130" indent="0">
              <a:buNone/>
              <a:defRPr sz="900"/>
            </a:lvl4pPr>
            <a:lvl5pPr marL="1828175" indent="0">
              <a:buNone/>
              <a:defRPr sz="900"/>
            </a:lvl5pPr>
            <a:lvl6pPr marL="2285218" indent="0">
              <a:buNone/>
              <a:defRPr sz="900"/>
            </a:lvl6pPr>
            <a:lvl7pPr marL="2742261" indent="0">
              <a:buNone/>
              <a:defRPr sz="900"/>
            </a:lvl7pPr>
            <a:lvl8pPr marL="3199305" indent="0">
              <a:buNone/>
              <a:defRPr sz="900"/>
            </a:lvl8pPr>
            <a:lvl9pPr marL="3656347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09" tIns="45705" rIns="91409" bIns="45705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4"/>
          </a:xfrm>
          <a:prstGeom prst="rect">
            <a:avLst/>
          </a:prstGeom>
        </p:spPr>
        <p:txBody>
          <a:bodyPr vert="horz" lIns="91409" tIns="45705" rIns="91409" bIns="4570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3" y="6356354"/>
            <a:ext cx="2133601" cy="365125"/>
          </a:xfrm>
          <a:prstGeom prst="rect">
            <a:avLst/>
          </a:prstGeom>
        </p:spPr>
        <p:txBody>
          <a:bodyPr vert="horz" lIns="91409" tIns="45705" rIns="91409" bIns="4570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4" y="6356354"/>
            <a:ext cx="2895599" cy="365125"/>
          </a:xfrm>
          <a:prstGeom prst="rect">
            <a:avLst/>
          </a:prstGeom>
        </p:spPr>
        <p:txBody>
          <a:bodyPr vert="horz" lIns="91409" tIns="45705" rIns="91409" bIns="4570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3" y="6356354"/>
            <a:ext cx="2133601" cy="365125"/>
          </a:xfrm>
          <a:prstGeom prst="rect">
            <a:avLst/>
          </a:prstGeom>
        </p:spPr>
        <p:txBody>
          <a:bodyPr vert="horz" lIns="91409" tIns="45705" rIns="91409" bIns="4570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08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81" indent="-342781" algn="l" defTabSz="91408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95" indent="-285652" algn="l" defTabSz="91408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08" indent="-228522" algn="l" defTabSz="91408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52" indent="-228522" algn="l" defTabSz="91408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96" indent="-228522" algn="l" defTabSz="91408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38" indent="-228522" algn="l" defTabSz="9140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2" indent="-228522" algn="l" defTabSz="9140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6" indent="-228522" algn="l" defTabSz="9140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69" indent="-228522" algn="l" defTabSz="9140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6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30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5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8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61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5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7" algn="l" defTabSz="9140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Photo colorful acrylic brush strokes illustr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072066" cy="686348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928926" y="500042"/>
            <a:ext cx="3786214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5" rIns="91409" bIns="45705"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15906"/>
            <a:ext cx="7772400" cy="1470025"/>
          </a:xfrm>
        </p:spPr>
        <p:txBody>
          <a:bodyPr>
            <a:normAutofit/>
          </a:bodyPr>
          <a:lstStyle/>
          <a:p>
            <a:r>
              <a:rPr lang="ru-RU" sz="1100" b="1" dirty="0">
                <a:latin typeface="+mn-lt"/>
                <a:cs typeface="Times New Roman" pitchFamily="18" charset="0"/>
              </a:rPr>
              <a:t>РОССИЙСКАЯ ФЕДЕРАЦИЯ</a:t>
            </a:r>
            <a:r>
              <a:rPr lang="ru-RU" sz="1100" dirty="0">
                <a:latin typeface="+mn-lt"/>
                <a:cs typeface="Times New Roman" pitchFamily="18" charset="0"/>
              </a:rPr>
              <a:t/>
            </a:r>
            <a:br>
              <a:rPr lang="ru-RU" sz="1100" dirty="0">
                <a:latin typeface="+mn-lt"/>
                <a:cs typeface="Times New Roman" pitchFamily="18" charset="0"/>
              </a:rPr>
            </a:br>
            <a:r>
              <a:rPr lang="ru-RU" sz="1100" b="1" dirty="0">
                <a:latin typeface="+mn-lt"/>
                <a:cs typeface="Times New Roman" pitchFamily="18" charset="0"/>
              </a:rPr>
              <a:t>РЕСПУБЛИКА КАРЕЛИЯ</a:t>
            </a:r>
            <a:r>
              <a:rPr lang="ru-RU" sz="1200" dirty="0">
                <a:latin typeface="+mn-lt"/>
                <a:cs typeface="Times New Roman" pitchFamily="18" charset="0"/>
              </a:rPr>
              <a:t/>
            </a:r>
            <a:br>
              <a:rPr lang="ru-RU" sz="1200" dirty="0">
                <a:latin typeface="+mn-lt"/>
                <a:cs typeface="Times New Roman" pitchFamily="18" charset="0"/>
              </a:rPr>
            </a:br>
            <a:r>
              <a:rPr lang="ru-RU" sz="1200" b="1" dirty="0">
                <a:latin typeface="+mn-lt"/>
                <a:cs typeface="Times New Roman" pitchFamily="18" charset="0"/>
              </a:rPr>
              <a:t>МУНИЦИПАЛЬНОЕ </a:t>
            </a:r>
            <a:r>
              <a:rPr lang="ru-RU" sz="1200" b="1" dirty="0" smtClean="0">
                <a:latin typeface="+mn-lt"/>
                <a:cs typeface="Times New Roman" pitchFamily="18" charset="0"/>
              </a:rPr>
              <a:t>БЮДЖЕТНОЕ</a:t>
            </a:r>
            <a:br>
              <a:rPr lang="ru-RU" sz="1200" b="1" dirty="0" smtClean="0">
                <a:latin typeface="+mn-lt"/>
                <a:cs typeface="Times New Roman" pitchFamily="18" charset="0"/>
              </a:rPr>
            </a:br>
            <a:r>
              <a:rPr lang="ru-RU" sz="1200" b="1" dirty="0" smtClean="0">
                <a:latin typeface="+mn-lt"/>
                <a:cs typeface="Times New Roman" pitchFamily="18" charset="0"/>
              </a:rPr>
              <a:t>ОБЩЕОБРАЗОВАТЕЛЬНОЕ </a:t>
            </a:r>
            <a:r>
              <a:rPr lang="ru-RU" sz="1200" b="1" dirty="0">
                <a:latin typeface="+mn-lt"/>
                <a:cs typeface="Times New Roman" pitchFamily="18" charset="0"/>
              </a:rPr>
              <a:t>УЧРЕЖДЕНИЕ</a:t>
            </a:r>
            <a:br>
              <a:rPr lang="ru-RU" sz="1200" b="1" dirty="0">
                <a:latin typeface="+mn-lt"/>
                <a:cs typeface="Times New Roman" pitchFamily="18" charset="0"/>
              </a:rPr>
            </a:br>
            <a:r>
              <a:rPr lang="ru-RU" sz="1200" b="1" dirty="0">
                <a:latin typeface="+mn-lt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+mn-lt"/>
                <a:cs typeface="Times New Roman" pitchFamily="18" charset="0"/>
              </a:rPr>
              <a:t>«ГИМНАЗИЯ»</a:t>
            </a:r>
            <a:endParaRPr lang="ru-RU" sz="12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3227" y="5176862"/>
            <a:ext cx="2614586" cy="1752600"/>
          </a:xfrm>
        </p:spPr>
        <p:txBody>
          <a:bodyPr>
            <a:normAutofit/>
          </a:bodyPr>
          <a:lstStyle/>
          <a:p>
            <a:pPr algn="r">
              <a:spcBef>
                <a:spcPts val="100"/>
              </a:spcBef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Выполнила:</a:t>
            </a:r>
            <a:endParaRPr lang="en-US" sz="1600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r">
              <a:spcBef>
                <a:spcPts val="100"/>
              </a:spcBef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Пономарева Дарья</a:t>
            </a:r>
            <a:endParaRPr lang="ru-RU" sz="1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r">
              <a:spcBef>
                <a:spcPts val="100"/>
              </a:spcBef>
            </a:pPr>
            <a:r>
              <a:rPr lang="ru-RU" sz="1600" b="1" dirty="0">
                <a:solidFill>
                  <a:schemeClr val="tx1"/>
                </a:solidFill>
                <a:cs typeface="Times New Roman" pitchFamily="18" charset="0"/>
              </a:rPr>
              <a:t>ученица 3 «</a:t>
            </a: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Ал» </a:t>
            </a:r>
            <a:r>
              <a:rPr lang="ru-RU" sz="1600" b="1" dirty="0">
                <a:solidFill>
                  <a:schemeClr val="tx1"/>
                </a:solidFill>
                <a:cs typeface="Times New Roman" pitchFamily="18" charset="0"/>
              </a:rPr>
              <a:t>класса</a:t>
            </a:r>
          </a:p>
          <a:p>
            <a:pPr algn="r">
              <a:spcBef>
                <a:spcPts val="100"/>
              </a:spcBef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«Гимназия»</a:t>
            </a:r>
            <a:endParaRPr lang="ru-RU" sz="1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r">
              <a:spcBef>
                <a:spcPts val="100"/>
              </a:spcBef>
            </a:pPr>
            <a:r>
              <a:rPr lang="ru-RU" sz="1600" b="1" dirty="0">
                <a:solidFill>
                  <a:schemeClr val="tx1"/>
                </a:solidFill>
                <a:cs typeface="Times New Roman" pitchFamily="18" charset="0"/>
              </a:rPr>
              <a:t>г. Костомукша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000372"/>
            <a:ext cx="7500990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5" rIns="91409" bIns="45705"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9548" y="2951950"/>
            <a:ext cx="7384903" cy="1046410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 fontAlgn="base"/>
            <a:r>
              <a:rPr lang="ru-RU" sz="3100" b="1" dirty="0">
                <a:cs typeface="Times New Roman" pitchFamily="18" charset="0"/>
              </a:rPr>
              <a:t>Учебно-исследовательская </a:t>
            </a:r>
            <a:r>
              <a:rPr lang="ru-RU" sz="3100" b="1" dirty="0" smtClean="0">
                <a:cs typeface="Times New Roman" pitchFamily="18" charset="0"/>
              </a:rPr>
              <a:t>работа</a:t>
            </a:r>
          </a:p>
          <a:p>
            <a:pPr algn="ctr" fontAlgn="base"/>
            <a:r>
              <a:rPr lang="ru-RU" sz="3100" b="1" dirty="0" smtClean="0">
                <a:cs typeface="Times New Roman" pitchFamily="18" charset="0"/>
              </a:rPr>
              <a:t>на </a:t>
            </a:r>
            <a:r>
              <a:rPr lang="ru-RU" sz="3100" b="1" dirty="0">
                <a:cs typeface="Times New Roman" pitchFamily="18" charset="0"/>
              </a:rPr>
              <a:t>тему</a:t>
            </a:r>
            <a:r>
              <a:rPr lang="ru-RU" sz="3100" b="1" dirty="0" smtClean="0">
                <a:cs typeface="Times New Roman" pitchFamily="18" charset="0"/>
              </a:rPr>
              <a:t>:«Природные</a:t>
            </a:r>
            <a:r>
              <a:rPr lang="en-US" sz="3100" b="1" dirty="0" smtClean="0">
                <a:cs typeface="Times New Roman" pitchFamily="18" charset="0"/>
              </a:rPr>
              <a:t> </a:t>
            </a:r>
            <a:r>
              <a:rPr lang="ru-RU" sz="3100" b="1" dirty="0" smtClean="0">
                <a:cs typeface="Times New Roman" pitchFamily="18" charset="0"/>
              </a:rPr>
              <a:t>краски».</a:t>
            </a:r>
            <a:endParaRPr lang="ru-RU" sz="31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928670"/>
            <a:ext cx="8786874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u="sng" dirty="0" smtClean="0"/>
          </a:p>
          <a:p>
            <a:r>
              <a:rPr lang="ru-RU" sz="1600" b="1" u="sng" dirty="0" smtClean="0"/>
              <a:t>Эксперимент № 3 </a:t>
            </a:r>
            <a:r>
              <a:rPr lang="ru-RU" sz="1600" u="sng" dirty="0" smtClean="0"/>
              <a:t> </a:t>
            </a:r>
            <a:r>
              <a:rPr lang="ru-RU" sz="1600" b="1" u="sng" dirty="0" smtClean="0"/>
              <a:t>масляные краски.</a:t>
            </a:r>
          </a:p>
          <a:p>
            <a:endParaRPr lang="ru-RU" sz="1600" dirty="0" smtClean="0"/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Смешала </a:t>
            </a:r>
            <a:r>
              <a:rPr lang="ru-RU" sz="1400" dirty="0" err="1" smtClean="0"/>
              <a:t>голубую</a:t>
            </a:r>
            <a:r>
              <a:rPr lang="ru-RU" sz="1400" dirty="0" smtClean="0"/>
              <a:t> глину с подсолнечным маслом.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Глина с маслом смешалась однородно, но дала черный цвет, хотя я предполагала, что будет зеленый. Краска хорошо ложилась на бумагу, но после высыхания вокруг рисунка образовалось жирное пятно.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Создать масленую краску ближе к натуральному не удалось. 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14290"/>
            <a:ext cx="5715040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63" y="214290"/>
            <a:ext cx="8786874" cy="1415742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Создание красок в домашних условиях</a:t>
            </a: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643314"/>
            <a:ext cx="2571768" cy="24288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215074" y="3643314"/>
            <a:ext cx="2571768" cy="24288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86116" y="3643314"/>
            <a:ext cx="2571768" cy="24288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870220"/>
            <a:ext cx="857256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/>
              <a:t>Эксперимент № 4 </a:t>
            </a:r>
            <a:r>
              <a:rPr lang="ru-RU" sz="1600" u="sng" dirty="0" smtClean="0"/>
              <a:t> </a:t>
            </a:r>
            <a:r>
              <a:rPr lang="ru-RU" sz="1600" b="1" u="sng" dirty="0" smtClean="0"/>
              <a:t>темперные краски.</a:t>
            </a:r>
            <a:endParaRPr lang="ru-RU" sz="1200" u="sng" dirty="0" smtClean="0"/>
          </a:p>
          <a:p>
            <a:r>
              <a:rPr lang="ru-RU" sz="1400" dirty="0" smtClean="0"/>
              <a:t>Взяла мел. Измельчила мел в порошок. Смешала мел с яйцом. Мел с яйцом хорошо смешался до однородной массы. Рисунок при высыхании не растрескался , оказался самым прочным.</a:t>
            </a:r>
          </a:p>
          <a:p>
            <a:endParaRPr lang="ru-RU" sz="1400" u="sng" dirty="0" smtClean="0"/>
          </a:p>
          <a:p>
            <a:endParaRPr lang="ru-RU" sz="1400" u="sng" dirty="0" smtClean="0"/>
          </a:p>
          <a:p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14290"/>
            <a:ext cx="5715040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63" y="214290"/>
            <a:ext cx="8786874" cy="1415742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Создание красок в домашних условиях</a:t>
            </a: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00570"/>
            <a:ext cx="2286016" cy="2143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4500570"/>
            <a:ext cx="2286016" cy="21431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4500570"/>
            <a:ext cx="2286016" cy="21431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785926"/>
            <a:ext cx="2286016" cy="21431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1785926"/>
            <a:ext cx="2286016" cy="214314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1785926"/>
            <a:ext cx="2286016" cy="21431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587138"/>
            <a:ext cx="27146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«Знали ли вы, что краски можно получить в домашних условиях?</a:t>
            </a:r>
          </a:p>
          <a:p>
            <a:r>
              <a:rPr lang="ru-RU" sz="1400" i="1" dirty="0" smtClean="0"/>
              <a:t>- 9 человек ответили – да      (60 %) и только 6 ответили «нет</a:t>
            </a:r>
            <a:r>
              <a:rPr lang="ru-RU" sz="1400" dirty="0" smtClean="0"/>
              <a:t>» (40 %).</a:t>
            </a:r>
          </a:p>
          <a:p>
            <a:endParaRPr lang="ru-RU" sz="1400" u="sng" dirty="0" smtClean="0"/>
          </a:p>
          <a:p>
            <a:endParaRPr lang="ru-RU" sz="1400" u="sng" dirty="0" smtClean="0"/>
          </a:p>
          <a:p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27308"/>
            <a:ext cx="5715040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63" y="227308"/>
            <a:ext cx="8786874" cy="1415742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Анкетирование.</a:t>
            </a: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1577964"/>
            <a:ext cx="27146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«Пробовали ли вы делать самодельные краски?»</a:t>
            </a:r>
          </a:p>
          <a:p>
            <a:r>
              <a:rPr lang="ru-RU" sz="1400" dirty="0" smtClean="0"/>
              <a:t>- 4 человека ответили – да     (27 %) и 11 человек ответили «</a:t>
            </a:r>
            <a:r>
              <a:rPr lang="ru-RU" sz="1400" i="1" dirty="0" smtClean="0"/>
              <a:t>нет</a:t>
            </a:r>
            <a:r>
              <a:rPr lang="ru-RU" sz="1400" dirty="0" smtClean="0"/>
              <a:t>» (73 %).</a:t>
            </a:r>
          </a:p>
          <a:p>
            <a:endParaRPr lang="ru-RU" sz="1400" u="sng" dirty="0" smtClean="0"/>
          </a:p>
          <a:p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1543939"/>
            <a:ext cx="27146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«Рисовали ли вы чем-нибудь кроме магазинных красок?»</a:t>
            </a:r>
          </a:p>
          <a:p>
            <a:r>
              <a:rPr lang="ru-RU" sz="1400" dirty="0" smtClean="0"/>
              <a:t>-  5 человек ответили – да     (33 %) и 10 человек ответили «</a:t>
            </a:r>
            <a:r>
              <a:rPr lang="ru-RU" sz="1400" i="1" dirty="0" smtClean="0"/>
              <a:t>нет</a:t>
            </a:r>
            <a:r>
              <a:rPr lang="ru-RU" sz="1400" dirty="0" smtClean="0"/>
              <a:t>» (67 %).</a:t>
            </a:r>
          </a:p>
          <a:p>
            <a:endParaRPr lang="ru-RU" sz="14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081287"/>
            <a:ext cx="82868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 опросе участвовало 15 человек.  Для анкетирования взяли три вопроса.</a:t>
            </a:r>
          </a:p>
          <a:p>
            <a:pPr>
              <a:lnSpc>
                <a:spcPct val="150000"/>
              </a:lnSpc>
            </a:pPr>
            <a:endParaRPr lang="ru-RU" sz="1400" u="sng" dirty="0" smtClean="0"/>
          </a:p>
          <a:p>
            <a:endParaRPr lang="ru-RU" sz="1400" u="sng" dirty="0" smtClean="0"/>
          </a:p>
          <a:p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5579622"/>
            <a:ext cx="828680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После проведённого анкетирования, я выяснила, что некоторые одноклассники знают о том,</a:t>
            </a:r>
          </a:p>
          <a:p>
            <a:r>
              <a:rPr lang="ru-RU" sz="1400" dirty="0" smtClean="0"/>
              <a:t>что можно получить в домашних условиях краски, но мало кто пробовал изготавливать самодельные краски.</a:t>
            </a:r>
          </a:p>
          <a:p>
            <a:pPr>
              <a:lnSpc>
                <a:spcPct val="150000"/>
              </a:lnSpc>
            </a:pPr>
            <a:endParaRPr lang="ru-RU" sz="1400" u="sng" dirty="0" smtClean="0"/>
          </a:p>
          <a:p>
            <a:endParaRPr lang="ru-RU" sz="1400" u="sng" dirty="0" smtClean="0"/>
          </a:p>
          <a:p>
            <a:endParaRPr lang="ru-RU" sz="1400" dirty="0"/>
          </a:p>
        </p:txBody>
      </p:sp>
      <p:pic>
        <p:nvPicPr>
          <p:cNvPr id="5122" name="Picture 2" descr="C:\Users\Ange\Desktop\chart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3740" y="3034844"/>
            <a:ext cx="2552706" cy="2251544"/>
          </a:xfrm>
          <a:prstGeom prst="rect">
            <a:avLst/>
          </a:prstGeom>
          <a:noFill/>
        </p:spPr>
      </p:pic>
      <p:pic>
        <p:nvPicPr>
          <p:cNvPr id="5123" name="Picture 3" descr="C:\Users\Ange\Desktop\chart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071810"/>
            <a:ext cx="2510795" cy="2214578"/>
          </a:xfrm>
          <a:prstGeom prst="rect">
            <a:avLst/>
          </a:prstGeom>
          <a:noFill/>
        </p:spPr>
      </p:pic>
      <p:pic>
        <p:nvPicPr>
          <p:cNvPr id="5124" name="Picture 4" descr="C:\Users\Ange\Desktop\chart (1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0290" y="3009918"/>
            <a:ext cx="2605114" cy="2297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928671"/>
            <a:ext cx="878687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u="sng" dirty="0" smtClean="0"/>
              <a:t>Приготовить краски можно в домашних условиях. </a:t>
            </a:r>
          </a:p>
          <a:p>
            <a:endParaRPr lang="ru-RU" sz="1300" b="1" u="sng" dirty="0" smtClean="0"/>
          </a:p>
          <a:p>
            <a:r>
              <a:rPr lang="ru-RU" sz="1300" b="1" u="sng" dirty="0" smtClean="0"/>
              <a:t>Преимущества</a:t>
            </a:r>
            <a:r>
              <a:rPr lang="ru-RU" sz="1300" dirty="0" smtClean="0"/>
              <a:t>.</a:t>
            </a:r>
          </a:p>
          <a:p>
            <a:r>
              <a:rPr lang="ru-RU" sz="1300" dirty="0" smtClean="0"/>
              <a:t>Они экологически чистые, так как в их составе используются натуральные материалы.</a:t>
            </a:r>
          </a:p>
          <a:p>
            <a:r>
              <a:rPr lang="ru-RU" sz="1300" dirty="0" smtClean="0"/>
              <a:t>Естественные цвета самодельных красок также могут быть привлекательными.</a:t>
            </a:r>
          </a:p>
          <a:p>
            <a:endParaRPr lang="ru-RU" sz="1300" dirty="0" smtClean="0"/>
          </a:p>
          <a:p>
            <a:r>
              <a:rPr lang="ru-RU" sz="1300" b="1" u="sng" dirty="0" smtClean="0"/>
              <a:t>Недостатки. </a:t>
            </a:r>
          </a:p>
          <a:p>
            <a:r>
              <a:rPr lang="ru-RU" sz="1300" dirty="0" smtClean="0"/>
              <a:t>Они могут быть трудоемкими в изготовлении и требовать определенных навыков. Кроме того, они </a:t>
            </a:r>
            <a:r>
              <a:rPr lang="ru-RU" sz="1300" dirty="0" smtClean="0"/>
              <a:t>могут</a:t>
            </a:r>
          </a:p>
          <a:p>
            <a:r>
              <a:rPr lang="ru-RU" sz="1300" dirty="0" smtClean="0"/>
              <a:t>быть </a:t>
            </a:r>
            <a:r>
              <a:rPr lang="ru-RU" sz="1300" dirty="0" smtClean="0"/>
              <a:t>ограничены в яркости и насыщенности, более хрупкими по сравнению с магазинными красками. </a:t>
            </a:r>
          </a:p>
          <a:p>
            <a:r>
              <a:rPr lang="ru-RU" sz="1300" dirty="0" smtClean="0"/>
              <a:t>Неудобны в хранении, особенно если они готовятся в небольших порциях и не могут быть </a:t>
            </a:r>
            <a:r>
              <a:rPr lang="ru-RU" sz="1300" dirty="0" smtClean="0"/>
              <a:t>сохранены</a:t>
            </a:r>
          </a:p>
          <a:p>
            <a:r>
              <a:rPr lang="ru-RU" sz="1300" dirty="0" smtClean="0"/>
              <a:t>в </a:t>
            </a:r>
            <a:r>
              <a:rPr lang="ru-RU" sz="1300" dirty="0" smtClean="0"/>
              <a:t>течение длительного времени.</a:t>
            </a:r>
          </a:p>
          <a:p>
            <a:endParaRPr lang="ru-RU" sz="1300" dirty="0" smtClean="0"/>
          </a:p>
          <a:p>
            <a:r>
              <a:rPr lang="ru-RU" sz="1300" b="1" u="sng" dirty="0" smtClean="0"/>
              <a:t>Результаты анкетирования </a:t>
            </a:r>
            <a:r>
              <a:rPr lang="ru-RU" sz="1300" dirty="0" smtClean="0"/>
              <a:t>показали:</a:t>
            </a:r>
          </a:p>
          <a:p>
            <a:r>
              <a:rPr lang="ru-RU" sz="1300" dirty="0" smtClean="0"/>
              <a:t>большинство опрошенных знают, что </a:t>
            </a:r>
            <a:r>
              <a:rPr lang="ru-RU" sz="1300" dirty="0" smtClean="0"/>
              <a:t>краски </a:t>
            </a:r>
            <a:r>
              <a:rPr lang="ru-RU" sz="1300" dirty="0" smtClean="0"/>
              <a:t>можно</a:t>
            </a:r>
          </a:p>
          <a:p>
            <a:r>
              <a:rPr lang="ru-RU" sz="1300" dirty="0" smtClean="0"/>
              <a:t>получить </a:t>
            </a:r>
            <a:r>
              <a:rPr lang="ru-RU" sz="1300" dirty="0" smtClean="0"/>
              <a:t>самостоятельно в </a:t>
            </a:r>
            <a:r>
              <a:rPr lang="ru-RU" sz="1300" dirty="0" smtClean="0"/>
              <a:t>домашних условиях,</a:t>
            </a:r>
          </a:p>
          <a:p>
            <a:r>
              <a:rPr lang="ru-RU" sz="1300" dirty="0" smtClean="0"/>
              <a:t>но </a:t>
            </a:r>
            <a:r>
              <a:rPr lang="ru-RU" sz="1300" dirty="0" smtClean="0"/>
              <a:t>не пробовали это делать. </a:t>
            </a:r>
          </a:p>
          <a:p>
            <a:endParaRPr lang="ru-RU" sz="1300" dirty="0" smtClean="0"/>
          </a:p>
          <a:p>
            <a:r>
              <a:rPr lang="ru-RU" sz="1300" dirty="0" smtClean="0"/>
              <a:t>В результате проведенной мной работы </a:t>
            </a:r>
            <a:r>
              <a:rPr lang="ru-RU" sz="1300" dirty="0" smtClean="0"/>
              <a:t>были</a:t>
            </a:r>
          </a:p>
          <a:p>
            <a:r>
              <a:rPr lang="ru-RU" sz="1300" dirty="0" smtClean="0"/>
              <a:t>Достигнуты</a:t>
            </a:r>
            <a:r>
              <a:rPr lang="ru-RU" sz="1300" dirty="0" smtClean="0"/>
              <a:t> </a:t>
            </a:r>
            <a:r>
              <a:rPr lang="ru-RU" sz="1300" b="1" dirty="0" smtClean="0"/>
              <a:t>цели </a:t>
            </a:r>
            <a:r>
              <a:rPr lang="ru-RU" sz="1300" b="1" dirty="0" smtClean="0"/>
              <a:t>исследования</a:t>
            </a:r>
            <a:r>
              <a:rPr lang="ru-RU" sz="1300" dirty="0" smtClean="0"/>
              <a:t>.</a:t>
            </a:r>
          </a:p>
          <a:p>
            <a:r>
              <a:rPr lang="ru-RU" sz="1300" dirty="0" smtClean="0"/>
              <a:t>Проведенное исследование в целом </a:t>
            </a:r>
            <a:r>
              <a:rPr lang="ru-RU" sz="1300" dirty="0" smtClean="0"/>
              <a:t>подтвердило</a:t>
            </a:r>
          </a:p>
          <a:p>
            <a:r>
              <a:rPr lang="ru-RU" sz="1300" dirty="0" smtClean="0"/>
              <a:t>выдвинутую </a:t>
            </a:r>
            <a:r>
              <a:rPr lang="ru-RU" sz="1300" dirty="0" smtClean="0"/>
              <a:t>мной </a:t>
            </a:r>
            <a:r>
              <a:rPr lang="ru-RU" sz="1300" b="1" dirty="0" smtClean="0"/>
              <a:t>гипотезу</a:t>
            </a:r>
            <a:r>
              <a:rPr lang="ru-RU" sz="1300" dirty="0" smtClean="0"/>
              <a:t>.</a:t>
            </a:r>
          </a:p>
          <a:p>
            <a:r>
              <a:rPr lang="ru-RU" sz="1300" dirty="0" smtClean="0"/>
              <a:t>Были решены поставленные мной </a:t>
            </a:r>
            <a:r>
              <a:rPr lang="ru-RU" sz="1300" b="1" dirty="0" smtClean="0"/>
              <a:t>задачи</a:t>
            </a:r>
            <a:r>
              <a:rPr lang="ru-RU" sz="1300" dirty="0" smtClean="0"/>
              <a:t> и сделаны </a:t>
            </a:r>
            <a:r>
              <a:rPr lang="ru-RU" sz="1300" b="1" dirty="0" smtClean="0"/>
              <a:t>выводы</a:t>
            </a:r>
            <a:r>
              <a:rPr lang="ru-RU" sz="1300" dirty="0" smtClean="0"/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39450"/>
            <a:ext cx="5715040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63" y="239450"/>
            <a:ext cx="8786874" cy="1046410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Заключение.</a:t>
            </a: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nge\Desktop\26b08d33-7fdf-4186-b73c-5ebb5b4672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214686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8563" y="2857496"/>
            <a:ext cx="8786874" cy="1231076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3600" b="1" dirty="0" smtClean="0"/>
              <a:t>Спасибо за внимание.</a:t>
            </a: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63" y="1157694"/>
            <a:ext cx="8786874" cy="4985950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>
              <a:buNone/>
            </a:pPr>
            <a:r>
              <a:rPr lang="ru-RU" sz="1800" b="1" u="sng" dirty="0">
                <a:cs typeface="Times New Roman" pitchFamily="18" charset="0"/>
              </a:rPr>
              <a:t>Актуальность выбранной темы: </a:t>
            </a:r>
            <a:endParaRPr lang="ru-RU" sz="1800" u="sng" dirty="0"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Раньше, до появления промышленных заводов и магазинов</a:t>
            </a: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с художественными материалами, художники изготавливали краски собственноручно из натуральных ингредиентов.</a:t>
            </a:r>
            <a:endParaRPr lang="en-US" sz="1600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/>
              <a:t>- Я захотела узнать, из чего раньше изготавливали краски?</a:t>
            </a:r>
          </a:p>
          <a:p>
            <a:pPr>
              <a:buNone/>
            </a:pPr>
            <a:r>
              <a:rPr lang="ru-RU" sz="1600" dirty="0" smtClean="0"/>
              <a:t>- Смогу ли я изготовить краски в домашних условиях?</a:t>
            </a:r>
          </a:p>
          <a:p>
            <a:pPr>
              <a:buNone/>
            </a:pPr>
            <a:r>
              <a:rPr lang="ru-RU" sz="1600" dirty="0" smtClean="0"/>
              <a:t>- Можно ли изготовить экологически чистые краски самим?</a:t>
            </a:r>
            <a:endParaRPr lang="en-US" sz="1600" dirty="0" smtClean="0">
              <a:cs typeface="Times New Roman" pitchFamily="18" charset="0"/>
            </a:endParaRPr>
          </a:p>
          <a:p>
            <a:pPr>
              <a:buNone/>
            </a:pPr>
            <a:endParaRPr lang="ru-RU" sz="1800" u="word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u="sng" dirty="0" smtClean="0"/>
              <a:t>Цель исследования</a:t>
            </a:r>
            <a:r>
              <a:rPr lang="ru-RU" sz="1800" dirty="0" smtClean="0"/>
              <a:t> </a:t>
            </a:r>
            <a:r>
              <a:rPr lang="ru-RU" sz="1600" dirty="0" smtClean="0"/>
              <a:t>- узнать из каких веществ состоят </a:t>
            </a:r>
            <a:r>
              <a:rPr lang="ru-RU" sz="1600" b="1" dirty="0" smtClean="0"/>
              <a:t>природные краски</a:t>
            </a:r>
            <a:r>
              <a:rPr lang="ru-RU" sz="1600" dirty="0" smtClean="0"/>
              <a:t>, определить преимущества и недостатки "самодельных" красок.</a:t>
            </a:r>
          </a:p>
          <a:p>
            <a:pPr>
              <a:buNone/>
            </a:pPr>
            <a:endParaRPr lang="ru-RU" sz="1800" u="word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u="sng" dirty="0" smtClean="0"/>
              <a:t>Задачи исследования</a:t>
            </a:r>
            <a:r>
              <a:rPr lang="ru-RU" sz="1800" b="1" dirty="0" smtClean="0"/>
              <a:t>:</a:t>
            </a:r>
          </a:p>
          <a:p>
            <a:r>
              <a:rPr lang="ru-RU" sz="1600" dirty="0" smtClean="0"/>
              <a:t>- Ознакомиться с научно–популярной, учебной литературой по теме исследования.</a:t>
            </a:r>
          </a:p>
          <a:p>
            <a:r>
              <a:rPr lang="ru-RU" sz="1600" dirty="0" smtClean="0"/>
              <a:t>- Изучить из каких веществ состоят природные краски, рецепт их приготовления.</a:t>
            </a:r>
          </a:p>
          <a:p>
            <a:r>
              <a:rPr lang="ru-RU" sz="1600" dirty="0" smtClean="0"/>
              <a:t>- Провести эксперименты: изготовить краски самостоятельно в домашних условиях.</a:t>
            </a:r>
          </a:p>
          <a:p>
            <a:r>
              <a:rPr lang="ru-RU" sz="1600" dirty="0" smtClean="0"/>
              <a:t>- Сравнить краски, сделанные в домашних условиях и купленные в магазине.</a:t>
            </a:r>
          </a:p>
          <a:p>
            <a:r>
              <a:rPr lang="ru-RU" sz="1600" dirty="0" smtClean="0"/>
              <a:t>- Нарисовать рисунки из полученных красок и магазинных, и сравнить их.</a:t>
            </a:r>
          </a:p>
          <a:p>
            <a:r>
              <a:rPr lang="ru-RU" sz="1600" dirty="0" smtClean="0"/>
              <a:t>- Провести опрос среди ребят в классе и проанализировать результаты.</a:t>
            </a:r>
          </a:p>
          <a:p>
            <a:pPr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0067" y="357166"/>
            <a:ext cx="7643866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0067" y="357166"/>
            <a:ext cx="7643866" cy="10464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Актуальность темы. Цели и задачи исследования</a:t>
            </a:r>
          </a:p>
          <a:p>
            <a:pPr algn="ctr"/>
            <a:endParaRPr lang="ru-RU" sz="1800" b="1" dirty="0" smtClean="0"/>
          </a:p>
          <a:p>
            <a:pPr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8563" y="1607501"/>
            <a:ext cx="8786874" cy="2893069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r>
              <a:rPr lang="ru-RU" sz="1800" b="1" u="sng" dirty="0" smtClean="0"/>
              <a:t>Гипотеза</a:t>
            </a:r>
            <a:r>
              <a:rPr lang="ru-RU" sz="1800" b="1" dirty="0" smtClean="0"/>
              <a:t>: </a:t>
            </a:r>
            <a:r>
              <a:rPr lang="ru-RU" sz="1800" dirty="0" smtClean="0"/>
              <a:t>используя природные красители и связующее вещество в домашних условиях, можно ли изготовить экологически чистые краски.</a:t>
            </a:r>
          </a:p>
          <a:p>
            <a:endParaRPr lang="ru-RU" sz="1800" dirty="0" smtClean="0"/>
          </a:p>
          <a:p>
            <a:r>
              <a:rPr lang="ru-RU" sz="1800" b="1" u="sng" dirty="0" smtClean="0"/>
              <a:t>Объектом исследования </a:t>
            </a:r>
            <a:r>
              <a:rPr lang="ru-RU" sz="1800" dirty="0" smtClean="0"/>
              <a:t>являются – природные краски.</a:t>
            </a:r>
          </a:p>
          <a:p>
            <a:r>
              <a:rPr lang="ru-RU" sz="1800" dirty="0" smtClean="0"/>
              <a:t> </a:t>
            </a:r>
          </a:p>
          <a:p>
            <a:r>
              <a:rPr lang="ru-RU" sz="1800" b="1" u="sng" dirty="0" smtClean="0"/>
              <a:t>Предмет исследования</a:t>
            </a:r>
            <a:r>
              <a:rPr lang="ru-RU" sz="1800" dirty="0" smtClean="0"/>
              <a:t> – процесс ее изготовления, материалы и инструменты.</a:t>
            </a:r>
          </a:p>
          <a:p>
            <a:endParaRPr lang="ru-RU" sz="1800" dirty="0" smtClean="0"/>
          </a:p>
          <a:p>
            <a:r>
              <a:rPr lang="ru-RU" sz="1800" b="1" u="sng" dirty="0" smtClean="0"/>
              <a:t>Методы</a:t>
            </a:r>
            <a:r>
              <a:rPr lang="ru-RU" sz="1800" u="sng" dirty="0" smtClean="0"/>
              <a:t>: </a:t>
            </a:r>
            <a:r>
              <a:rPr lang="ru-RU" sz="1800" dirty="0" smtClean="0"/>
              <a:t>сбор информации </a:t>
            </a: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интернета и  других источников</a:t>
            </a:r>
            <a:r>
              <a:rPr lang="ru-RU" sz="1800" dirty="0" smtClean="0"/>
              <a:t>, наблюдение, анкетирование и эксперимент.</a:t>
            </a:r>
          </a:p>
          <a:p>
            <a:pPr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454863"/>
            <a:ext cx="5429288" cy="714380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8342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Гипотеза, методы, объект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и предмет исследования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857356" y="500042"/>
            <a:ext cx="5429288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64513" y="500042"/>
            <a:ext cx="5214974" cy="10464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История возникновения красок.</a:t>
            </a:r>
          </a:p>
          <a:p>
            <a:pPr algn="ctr"/>
            <a:endParaRPr lang="ru-RU" sz="1800" b="1" dirty="0" smtClean="0"/>
          </a:p>
          <a:p>
            <a:pPr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18330"/>
            <a:ext cx="80010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/>
              <a:t>Древние художники рисовали на стенах пещер, на скалах, с помощью рисунков ещё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и колдовали. Охотники-художники считали, что надо нарисовать бизонов, огромных мамонтов, пугливых оленей, лошадей — и тогда уж все эти звери станут добычей охотников.</a:t>
            </a:r>
            <a:br>
              <a:rPr lang="ru-RU" sz="1400" dirty="0" smtClean="0"/>
            </a:br>
            <a:r>
              <a:rPr lang="ru-RU" sz="1400" dirty="0" smtClean="0"/>
              <a:t>Чтобы рисунок не исчез, художники </a:t>
            </a:r>
            <a:r>
              <a:rPr lang="ru-RU" sz="1400" b="1" dirty="0" smtClean="0"/>
              <a:t>каменного века</a:t>
            </a:r>
            <a:r>
              <a:rPr lang="ru-RU" sz="1400" dirty="0" smtClean="0"/>
              <a:t> сначала брались за острые камни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и высекали на камнях контуры рисунка, а потом в углубление втирали глину, смешанную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с жиром.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500438"/>
            <a:ext cx="414340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3500438"/>
            <a:ext cx="2857520" cy="14287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5143512"/>
            <a:ext cx="2857520" cy="1357322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857356" y="382326"/>
            <a:ext cx="5429288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64513" y="382326"/>
            <a:ext cx="5214974" cy="10464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История возникновения красок.</a:t>
            </a:r>
          </a:p>
          <a:p>
            <a:pPr algn="ctr"/>
            <a:endParaRPr lang="ru-RU" sz="1800" b="1" dirty="0" smtClean="0"/>
          </a:p>
          <a:p>
            <a:pPr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927115"/>
            <a:ext cx="8786842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pPr>
              <a:lnSpc>
                <a:spcPct val="150000"/>
              </a:lnSpc>
            </a:pPr>
            <a:endParaRPr lang="ru-RU" sz="1400" dirty="0" smtClean="0"/>
          </a:p>
          <a:p>
            <a:r>
              <a:rPr lang="ru-RU" sz="1400" dirty="0" smtClean="0"/>
              <a:t>Самой первой краской была глина.</a:t>
            </a:r>
          </a:p>
          <a:p>
            <a:r>
              <a:rPr lang="ru-RU" sz="1400" dirty="0" smtClean="0"/>
              <a:t>А глины, бывают разные — жёлтые,</a:t>
            </a:r>
          </a:p>
          <a:p>
            <a:r>
              <a:rPr lang="ru-RU" sz="1400" dirty="0" smtClean="0"/>
              <a:t>красные, зеленоватые, белые... </a:t>
            </a:r>
          </a:p>
          <a:p>
            <a:r>
              <a:rPr lang="ru-RU" sz="1400" dirty="0" smtClean="0"/>
              <a:t>Чёрный цвет давала копоть, сажу.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Затем </a:t>
            </a:r>
            <a:r>
              <a:rPr lang="ru-RU" sz="1400" b="1" dirty="0" smtClean="0"/>
              <a:t>краски добывали из растений</a:t>
            </a:r>
            <a:r>
              <a:rPr lang="ru-RU" sz="1400" dirty="0" smtClean="0"/>
              <a:t>: кора барбариса и ольхи, молочай, шелковица — жёлтую краску; отвары луковой шелухи, оболочки грецких орехов, коры дуба, листьев хны — коричневую.</a:t>
            </a:r>
          </a:p>
          <a:p>
            <a:r>
              <a:rPr lang="ru-RU" sz="1400" dirty="0" smtClean="0"/>
              <a:t>Для получения красного цвета пригодились некоторые ягоды.</a:t>
            </a:r>
          </a:p>
          <a:p>
            <a:r>
              <a:rPr lang="ru-RU" sz="1400" dirty="0" smtClean="0"/>
              <a:t>Готовили краски сами, смешивая порошки пигментов и жиры. Краски обладали прочностью,</a:t>
            </a:r>
          </a:p>
          <a:p>
            <a:r>
              <a:rPr lang="ru-RU" sz="1400" dirty="0" smtClean="0"/>
              <a:t>но их нельзя было хранить дольше одного дня при контакте с воздухом они окислялись и затвердевали.</a:t>
            </a:r>
          </a:p>
        </p:txBody>
      </p:sp>
      <p:pic>
        <p:nvPicPr>
          <p:cNvPr id="2051" name="Picture 3" descr="C:\Users\Ange\Desktop\Kosmeticheskaya-glin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7016" y="1357805"/>
            <a:ext cx="2666818" cy="1499692"/>
          </a:xfrm>
          <a:prstGeom prst="rect">
            <a:avLst/>
          </a:prstGeom>
          <a:noFill/>
        </p:spPr>
      </p:pic>
      <p:pic>
        <p:nvPicPr>
          <p:cNvPr id="2052" name="Picture 4" descr="C:\Users\Ange\Desktop\velikono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5527" y="4286256"/>
            <a:ext cx="6518307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857356" y="357166"/>
            <a:ext cx="5429288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8563" y="357166"/>
            <a:ext cx="8786874" cy="1046410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Процесс приготовления красок.</a:t>
            </a: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167546"/>
            <a:ext cx="878687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pPr>
              <a:lnSpc>
                <a:spcPct val="150000"/>
              </a:lnSpc>
            </a:pPr>
            <a:r>
              <a:rPr lang="ru-RU" sz="1400" dirty="0" smtClean="0"/>
              <a:t>Я узнала, что в состав красок входят: </a:t>
            </a:r>
            <a:r>
              <a:rPr lang="ru-RU" sz="1400" b="1" u="sng" dirty="0" smtClean="0"/>
              <a:t>пигмент и связующее вещество</a:t>
            </a:r>
            <a:r>
              <a:rPr lang="ru-RU" sz="1400" dirty="0" smtClean="0"/>
              <a:t>.</a:t>
            </a:r>
          </a:p>
          <a:p>
            <a:pPr>
              <a:lnSpc>
                <a:spcPct val="150000"/>
              </a:lnSpc>
            </a:pPr>
            <a:endParaRPr lang="ru-RU" sz="1400" dirty="0" smtClean="0"/>
          </a:p>
          <a:p>
            <a:pPr>
              <a:lnSpc>
                <a:spcPct val="150000"/>
              </a:lnSpc>
            </a:pPr>
            <a:r>
              <a:rPr lang="ru-RU" sz="1400" b="1" u="sng" dirty="0" smtClean="0"/>
              <a:t>Пигмент - </a:t>
            </a:r>
            <a:r>
              <a:rPr lang="ru-RU" sz="1400" dirty="0" smtClean="0"/>
              <a:t>это </a:t>
            </a:r>
            <a:r>
              <a:rPr lang="ru-RU" sz="1400" b="1" dirty="0" smtClean="0"/>
              <a:t>сухой краситель</a:t>
            </a:r>
            <a:r>
              <a:rPr lang="ru-RU" sz="1400" dirty="0" smtClean="0"/>
              <a:t>, мелкий цветной порошок, который изготавливают из глины,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цветных камней, яркого песка и другие.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b="1" u="sng" dirty="0" smtClean="0"/>
          </a:p>
        </p:txBody>
      </p:sp>
      <p:pic>
        <p:nvPicPr>
          <p:cNvPr id="3074" name="Picture 2" descr="C:\Users\Ange\Desktop\Сним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03064"/>
            <a:ext cx="8429684" cy="2897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857356" y="357166"/>
            <a:ext cx="5429288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8563" y="357166"/>
            <a:ext cx="8786874" cy="1046410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Процесс приготовления красок.</a:t>
            </a: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167547"/>
            <a:ext cx="8143932" cy="892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1400" b="1" u="sng" dirty="0" smtClean="0"/>
              <a:t>Связующее вещество</a:t>
            </a:r>
            <a:r>
              <a:rPr lang="ru-RU" sz="1400" dirty="0" smtClean="0"/>
              <a:t>, масло, мёд, яйцо и т.д. , которое сделает цветной порошок более жидким, удобным для нанесения на холст, бумагу или любую другую поверхность.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Ищем сырье. Это может быть мел, уголь, глина, лазурит и малахит.</a:t>
            </a:r>
          </a:p>
          <a:p>
            <a:r>
              <a:rPr lang="ru-RU" sz="1400" dirty="0" smtClean="0"/>
              <a:t>Затем материалы необходимо измельчить до порошка. Полученный порошок и есть пигмент.</a:t>
            </a:r>
          </a:p>
          <a:p>
            <a:r>
              <a:rPr lang="ru-RU" sz="1400" dirty="0" smtClean="0"/>
              <a:t>Затем пигмент нужно смешать со связующим веществом. В качестве связующего вещества можно использовать: клей, мёд, яйцо, масло, воду и воск. Краску нужно хорошо перемешать, чтобы не было комочков. Получившуюся краску можно использовать для рисования.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b="1" u="sng" dirty="0" smtClean="0"/>
          </a:p>
        </p:txBody>
      </p:sp>
      <p:pic>
        <p:nvPicPr>
          <p:cNvPr id="4098" name="Picture 2" descr="C:\Users\Ange\Desktop\4-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8235" y="2071678"/>
            <a:ext cx="6567530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928670"/>
            <a:ext cx="878687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u="sng" dirty="0" smtClean="0"/>
          </a:p>
          <a:p>
            <a:r>
              <a:rPr lang="ru-RU" sz="1600" b="1" u="sng" dirty="0" smtClean="0"/>
              <a:t>Эксперимент № 1 </a:t>
            </a:r>
            <a:r>
              <a:rPr lang="ru-RU" sz="1600" u="sng" dirty="0" smtClean="0"/>
              <a:t> </a:t>
            </a:r>
            <a:r>
              <a:rPr lang="ru-RU" sz="1600" b="1" u="sng" dirty="0" smtClean="0"/>
              <a:t>акварельные краски (черный цвет).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400" dirty="0" smtClean="0"/>
              <a:t>Уголь смешала с клеем, получила чёрный цвет, который хорошо ложился на бумагу. </a:t>
            </a:r>
          </a:p>
          <a:p>
            <a:pPr>
              <a:lnSpc>
                <a:spcPct val="150000"/>
              </a:lnSpc>
            </a:pPr>
            <a:r>
              <a:rPr lang="ru-RU" sz="1400" u="sng" dirty="0" smtClean="0"/>
              <a:t>Чёрный цвет практически не отличишь от чёрного цвета акварели</a:t>
            </a:r>
            <a:r>
              <a:rPr lang="ru-RU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Также попробовала активированный уголь смешать с мёдом и нарисовать рисунок.</a:t>
            </a:r>
          </a:p>
          <a:p>
            <a:pPr>
              <a:lnSpc>
                <a:spcPct val="150000"/>
              </a:lnSpc>
            </a:pPr>
            <a:r>
              <a:rPr lang="ru-RU" sz="1400" u="sng" dirty="0" smtClean="0"/>
              <a:t>Цвет получился серый и рисунок долго высыхал.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85728"/>
            <a:ext cx="5715040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63" y="285728"/>
            <a:ext cx="8786874" cy="1415742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Создание красок в домашних условиях</a:t>
            </a: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714752"/>
            <a:ext cx="2571768" cy="22860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3714752"/>
            <a:ext cx="2571768" cy="22860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3714752"/>
            <a:ext cx="2571768" cy="22860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nge\Desktop\abstract-textured-oil-painting_53876-88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928670"/>
            <a:ext cx="878687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/>
              <a:t>Эксперимент № 2 </a:t>
            </a:r>
            <a:r>
              <a:rPr lang="ru-RU" sz="1600" u="sng" dirty="0" smtClean="0"/>
              <a:t> </a:t>
            </a:r>
            <a:r>
              <a:rPr lang="ru-RU" sz="1600" b="1" u="sng" dirty="0" smtClean="0"/>
              <a:t>акварельные краски (цветные).</a:t>
            </a:r>
          </a:p>
          <a:p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400" dirty="0" smtClean="0"/>
              <a:t>Взяла разные ягоды - смородину, клюкву, малину, вишню.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Смешала сок с мёдом. Нарисовала цветы.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/>
              <a:t>Краска из ягод с добавлением мёда</a:t>
            </a:r>
            <a:r>
              <a:rPr lang="ru-RU" sz="1400" dirty="0" smtClean="0"/>
              <a:t>, хорошо ложилась на бумагу, но цвета получались более тусклыми, чем у акварели.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14290"/>
            <a:ext cx="5715040" cy="500066"/>
          </a:xfrm>
          <a:prstGeom prst="roundRect">
            <a:avLst/>
          </a:prstGeom>
          <a:solidFill>
            <a:srgbClr val="11A7B7"/>
          </a:solidFill>
          <a:ln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63" y="214290"/>
            <a:ext cx="8786874" cy="1415742"/>
          </a:xfrm>
          <a:prstGeom prst="rect">
            <a:avLst/>
          </a:prstGeom>
        </p:spPr>
        <p:txBody>
          <a:bodyPr wrap="square" lIns="91409" tIns="45705" rIns="91409" bIns="45705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Создание красок в домашних условиях</a:t>
            </a: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1800" b="1" dirty="0" smtClean="0"/>
          </a:p>
          <a:p>
            <a:pPr algn="ctr">
              <a:buNone/>
            </a:pPr>
            <a:endParaRPr lang="ru-RU" sz="2000" u="word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4857760"/>
            <a:ext cx="2571768" cy="1785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86116" y="2857496"/>
            <a:ext cx="2571768" cy="17859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2857496"/>
            <a:ext cx="2571768" cy="37147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2857496"/>
            <a:ext cx="2571768" cy="37862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1731</TotalTime>
  <Words>623</Words>
  <Application>Microsoft Office PowerPoint</Application>
  <PresentationFormat>Экран (4:3)</PresentationFormat>
  <Paragraphs>182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РОССИЙСКАЯ ФЕДЕРАЦИЯ РЕСПУБЛИКА КАРЕЛИЯ МУНИЦИПАЛЬНОЕ БЮДЖЕТНОЕ ОБЩЕОБРАЗОВАТЕЛЬНОЕ УЧРЕЖДЕНИЕ  «ГИМНАЗИЯ»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Ange</cp:lastModifiedBy>
  <cp:revision>117</cp:revision>
  <dcterms:created xsi:type="dcterms:W3CDTF">2023-02-05T11:52:03Z</dcterms:created>
  <dcterms:modified xsi:type="dcterms:W3CDTF">2024-01-29T21:53:34Z</dcterms:modified>
</cp:coreProperties>
</file>