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37FEAB1-6F55-4E0D-D487-1988735E0F70}" v="1303" dt="2020-09-01T17:33:25.7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>
      <p:cViewPr varScale="1">
        <p:scale>
          <a:sx n="74" d="100"/>
          <a:sy n="74" d="100"/>
        </p:scale>
        <p:origin x="49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2443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9406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3990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560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445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0841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9141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7592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7974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7583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1/16/2021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3292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1/16/2021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0525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1/16/2021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7846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1/16/2021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8118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1/16/2021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5033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1043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6855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cs typeface="Calibri Light"/>
              </a:rPr>
              <a:t>Тема:</a:t>
            </a:r>
            <a:r>
              <a:rPr lang="ru-RU" b="1" dirty="0">
                <a:ea typeface="+mj-lt"/>
                <a:cs typeface="+mj-lt"/>
              </a:rPr>
              <a:t>" Выведение цыплят в инкубаторе в домашних условиях"</a:t>
            </a:r>
            <a:endParaRPr lang="ru-RU" b="1" dirty="0">
              <a:cs typeface="Calibri Ligh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body" idx="1"/>
          </p:nvPr>
        </p:nvSpPr>
        <p:spPr>
          <a:xfrm>
            <a:off x="839788" y="2098106"/>
            <a:ext cx="5157787" cy="406969"/>
          </a:xfrm>
        </p:spPr>
        <p:txBody>
          <a:bodyPr vert="horz" lIns="91440" tIns="45720" rIns="91440" bIns="45720" rtlCol="0" anchor="b">
            <a:noAutofit/>
          </a:bodyPr>
          <a:lstStyle/>
          <a:p>
            <a:endParaRPr lang="ru-RU" b="0" dirty="0">
              <a:ea typeface="+mn-lt"/>
              <a:cs typeface="+mn-lt"/>
            </a:endParaRPr>
          </a:p>
          <a:p>
            <a:endParaRPr lang="ru-RU" sz="1400" b="0" dirty="0">
              <a:ea typeface="+mn-lt"/>
              <a:cs typeface="+mn-lt"/>
            </a:endParaRPr>
          </a:p>
          <a:p>
            <a:endParaRPr lang="ru-RU" dirty="0">
              <a:cs typeface="Calibri"/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2842B557-567F-449F-95B6-F1D282CD03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5622024" cy="330411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2400" dirty="0">
                <a:ea typeface="+mn-lt"/>
                <a:cs typeface="+mn-lt"/>
              </a:rPr>
              <a:t>Автор: </a:t>
            </a:r>
          </a:p>
          <a:p>
            <a:pPr marL="0" indent="0">
              <a:buNone/>
            </a:pPr>
            <a:r>
              <a:rPr lang="ru-RU" sz="2400" dirty="0" err="1">
                <a:ea typeface="+mn-lt"/>
                <a:cs typeface="+mn-lt"/>
              </a:rPr>
              <a:t>Немихин</a:t>
            </a:r>
            <a:r>
              <a:rPr lang="ru-RU" sz="2400" dirty="0">
                <a:ea typeface="+mn-lt"/>
                <a:cs typeface="+mn-lt"/>
              </a:rPr>
              <a:t> Егор Андреевич</a:t>
            </a:r>
            <a:endParaRPr lang="ru-RU" sz="2400" dirty="0">
              <a:cs typeface="Calibri" panose="020F0502020204030204"/>
            </a:endParaRPr>
          </a:p>
          <a:p>
            <a:pPr marL="0" indent="0">
              <a:buNone/>
            </a:pPr>
            <a:r>
              <a:rPr lang="ru-RU" sz="2400" dirty="0" smtClean="0">
                <a:ea typeface="+mn-lt"/>
                <a:cs typeface="+mn-lt"/>
              </a:rPr>
              <a:t>МБОУ КГО «Гимназия» 3 </a:t>
            </a:r>
            <a:r>
              <a:rPr lang="ru-RU" sz="2400" dirty="0">
                <a:ea typeface="+mn-lt"/>
                <a:cs typeface="+mn-lt"/>
              </a:rPr>
              <a:t>«В» </a:t>
            </a:r>
            <a:r>
              <a:rPr lang="ru-RU" sz="2400" dirty="0" smtClean="0">
                <a:ea typeface="+mn-lt"/>
                <a:cs typeface="+mn-lt"/>
              </a:rPr>
              <a:t>класс</a:t>
            </a:r>
            <a:r>
              <a:rPr lang="ru-RU" sz="2400" dirty="0">
                <a:ea typeface="+mn-lt"/>
                <a:cs typeface="+mn-lt"/>
              </a:rPr>
              <a:t> </a:t>
            </a:r>
          </a:p>
          <a:p>
            <a:r>
              <a:rPr lang="ru-RU" sz="2400" dirty="0">
                <a:ea typeface="+mn-lt"/>
                <a:cs typeface="+mn-lt"/>
              </a:rPr>
              <a:t>Руководитель:  </a:t>
            </a:r>
          </a:p>
          <a:p>
            <a:pPr marL="0" indent="0">
              <a:buNone/>
            </a:pPr>
            <a:r>
              <a:rPr lang="ru-RU" sz="2400" dirty="0" err="1">
                <a:ea typeface="+mn-lt"/>
                <a:cs typeface="+mn-lt"/>
              </a:rPr>
              <a:t>Немихина</a:t>
            </a:r>
            <a:r>
              <a:rPr lang="ru-RU" sz="2400" dirty="0">
                <a:ea typeface="+mn-lt"/>
                <a:cs typeface="+mn-lt"/>
              </a:rPr>
              <a:t> Елена Анатольевна</a:t>
            </a:r>
          </a:p>
          <a:p>
            <a:pPr marL="0" indent="0">
              <a:buNone/>
            </a:pPr>
            <a:endParaRPr lang="ru-RU" u="sng" dirty="0">
              <a:cs typeface="Calibri"/>
            </a:endParaRPr>
          </a:p>
        </p:txBody>
      </p:sp>
      <p:pic>
        <p:nvPicPr>
          <p:cNvPr id="7" name="Рисунок 7" descr="Изображение выглядит как человек, мальчик, маленький, ребенок&#10;&#10;Автоматически созданное описание">
            <a:extLst>
              <a:ext uri="{FF2B5EF4-FFF2-40B4-BE49-F238E27FC236}">
                <a16:creationId xmlns:a16="http://schemas.microsoft.com/office/drawing/2014/main" xmlns="" id="{F3C841B9-715E-47D0-BCCD-C195FE2A290A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6390401" y="1788597"/>
            <a:ext cx="3381667" cy="45040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51651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7183280-C025-4EE3-8D12-5473CB64C2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999" y="223234"/>
            <a:ext cx="8596668" cy="903857"/>
          </a:xfrm>
        </p:spPr>
        <p:txBody>
          <a:bodyPr/>
          <a:lstStyle/>
          <a:p>
            <a:r>
              <a:rPr lang="ru-RU" dirty="0"/>
              <a:t>Вывод: 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ED70215-39AA-402B-A810-58175F77BD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8765" y="908150"/>
            <a:ext cx="5527096" cy="491427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dirty="0">
                <a:ea typeface="+mn-lt"/>
                <a:cs typeface="+mn-lt"/>
              </a:rPr>
              <a:t> </a:t>
            </a:r>
            <a:r>
              <a:rPr lang="ru-RU" sz="2400" dirty="0" smtClean="0">
                <a:ea typeface="+mn-lt"/>
                <a:cs typeface="+mn-lt"/>
              </a:rPr>
              <a:t>Провел </a:t>
            </a:r>
            <a:r>
              <a:rPr lang="ru-RU" sz="2400" dirty="0">
                <a:ea typeface="+mn-lt"/>
                <a:cs typeface="+mn-lt"/>
              </a:rPr>
              <a:t>совместно с мамой и бабушкой инкубацию  выведения цыплят и установил, что для успешной работы необходимо выполнять  требования: контролировать влажность и температурный режим в период инкубации яиц.</a:t>
            </a:r>
          </a:p>
          <a:p>
            <a:r>
              <a:rPr lang="ru-RU" sz="2400" dirty="0">
                <a:ea typeface="+mn-lt"/>
                <a:cs typeface="+mn-lt"/>
              </a:rPr>
              <a:t>Эксперимент прошел удачно, я изучил все стадии формирования из яйца в курицу.</a:t>
            </a:r>
            <a:endParaRPr lang="ru-RU" sz="2400" dirty="0" err="1"/>
          </a:p>
        </p:txBody>
      </p:sp>
      <p:pic>
        <p:nvPicPr>
          <p:cNvPr id="5" name="Рисунок 5" descr="Изображение выглядит как человек, здание, внутренний, стоит&#10;&#10;Автоматически созданное описание">
            <a:extLst>
              <a:ext uri="{FF2B5EF4-FFF2-40B4-BE49-F238E27FC236}">
                <a16:creationId xmlns:a16="http://schemas.microsoft.com/office/drawing/2014/main" xmlns="" id="{9F64AAA9-4709-4B33-8C9A-215959E96DB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23338" y="380116"/>
            <a:ext cx="3287985" cy="43839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6" descr="Изображение выглядит как птица, сидит, элементы, курица&#10;&#10;Автоматически созданное описание">
            <a:extLst>
              <a:ext uri="{FF2B5EF4-FFF2-40B4-BE49-F238E27FC236}">
                <a16:creationId xmlns:a16="http://schemas.microsoft.com/office/drawing/2014/main" xmlns="" id="{22912965-3D7A-4E8F-927E-B90AECD39F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8800" y="2572106"/>
            <a:ext cx="2743200" cy="3657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97761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7177" y="808382"/>
            <a:ext cx="8596668" cy="1320800"/>
          </a:xfrm>
        </p:spPr>
        <p:txBody>
          <a:bodyPr>
            <a:normAutofit/>
          </a:bodyPr>
          <a:lstStyle/>
          <a:p>
            <a:r>
              <a:rPr lang="ru-RU" sz="4400" dirty="0" smtClean="0"/>
              <a:t>Спасибо за внимание!</a:t>
            </a:r>
            <a:endParaRPr lang="ru-RU" sz="4400" dirty="0"/>
          </a:p>
        </p:txBody>
      </p:sp>
      <p:pic>
        <p:nvPicPr>
          <p:cNvPr id="1026" name="Picture 2" descr="https://static.tildacdn.com/tild3064-6531-4332-b638-666334666234/kisspng-yellow-hair-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335" y="1930680"/>
            <a:ext cx="4779308" cy="4779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6" descr="Изображение выглядит как человек, мальчик, маленький, ребенок&#10;&#10;Автоматически созданное описание">
            <a:extLst>
              <a:ext uri="{FF2B5EF4-FFF2-40B4-BE49-F238E27FC236}">
                <a16:creationId xmlns:a16="http://schemas.microsoft.com/office/drawing/2014/main" xmlns="" id="{3723867D-42EA-46E6-B262-75B74E0222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9228" y="1737571"/>
            <a:ext cx="2910580" cy="38807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17795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EE3AFCC-408C-4EB3-8E02-ACF1D1E3F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ea typeface="+mj-lt"/>
                <a:cs typeface="+mj-lt"/>
              </a:rPr>
              <a:t>Цель: </a:t>
            </a:r>
            <a:r>
              <a:rPr lang="ru-RU" dirty="0">
                <a:ea typeface="+mj-lt"/>
                <a:cs typeface="+mj-lt"/>
              </a:rPr>
              <a:t>в</a:t>
            </a:r>
            <a:r>
              <a:rPr lang="ru-RU" dirty="0" smtClean="0">
                <a:ea typeface="+mj-lt"/>
                <a:cs typeface="+mj-lt"/>
              </a:rPr>
              <a:t>ыяснить</a:t>
            </a:r>
            <a:r>
              <a:rPr lang="ru-RU" dirty="0">
                <a:ea typeface="+mj-lt"/>
                <a:cs typeface="+mj-lt"/>
              </a:rPr>
              <a:t>, каким образом происходит выведение цыплят в условиях инкубатора.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DA888592-2FB7-4714-A50A-3B250B4E64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8599472" cy="576262"/>
          </a:xfrm>
        </p:spPr>
        <p:txBody>
          <a:bodyPr/>
          <a:lstStyle/>
          <a:p>
            <a:r>
              <a:rPr lang="ru-RU" b="1" i="1" dirty="0">
                <a:ea typeface="+mn-lt"/>
                <a:cs typeface="+mn-lt"/>
              </a:rPr>
              <a:t>Гипотеза:</a:t>
            </a:r>
            <a:r>
              <a:rPr lang="ru-RU" i="1" dirty="0">
                <a:ea typeface="+mn-lt"/>
                <a:cs typeface="+mn-lt"/>
              </a:rPr>
              <a:t> Я думаю, что смогу вывести в инкубаторе за 21 день птенцов из 30 яиц.</a:t>
            </a:r>
            <a:endParaRPr lang="ru-RU" i="1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1CB2A287-1FAB-4F52-8EB4-7A6850FD80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9160189" cy="3304117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just"/>
            <a:endParaRPr lang="ru-RU" b="1" dirty="0">
              <a:ea typeface="+mn-lt"/>
              <a:cs typeface="+mn-lt"/>
            </a:endParaRPr>
          </a:p>
          <a:p>
            <a:pPr algn="just"/>
            <a:r>
              <a:rPr lang="ru-RU" b="1" dirty="0">
                <a:ea typeface="+mn-lt"/>
                <a:cs typeface="+mn-lt"/>
              </a:rPr>
              <a:t>Задачи:</a:t>
            </a:r>
            <a:endParaRPr lang="ru-RU" dirty="0"/>
          </a:p>
          <a:p>
            <a:pPr marL="0" indent="0">
              <a:buNone/>
            </a:pPr>
            <a:r>
              <a:rPr lang="ru-RU" dirty="0">
                <a:ea typeface="+mn-lt"/>
                <a:cs typeface="+mn-lt"/>
              </a:rPr>
              <a:t>1.Узнать каким образом происходит выведение цыплят.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2. Наблюдать за выведением цыплят.</a:t>
            </a:r>
          </a:p>
          <a:p>
            <a:endParaRPr lang="ru-RU" b="1" dirty="0">
              <a:ea typeface="+mn-lt"/>
              <a:cs typeface="+mn-lt"/>
            </a:endParaRPr>
          </a:p>
          <a:p>
            <a:r>
              <a:rPr lang="ru-RU" b="1" dirty="0">
                <a:ea typeface="+mn-lt"/>
                <a:cs typeface="+mn-lt"/>
              </a:rPr>
              <a:t>Объект исследования: </a:t>
            </a:r>
            <a:r>
              <a:rPr lang="ru-RU" dirty="0">
                <a:ea typeface="+mn-lt"/>
                <a:cs typeface="+mn-lt"/>
              </a:rPr>
              <a:t>яйцо </a:t>
            </a:r>
            <a:r>
              <a:rPr lang="ru-RU" dirty="0" smtClean="0">
                <a:ea typeface="+mn-lt"/>
                <a:cs typeface="+mn-lt"/>
              </a:rPr>
              <a:t>куриное.</a:t>
            </a:r>
            <a:endParaRPr lang="ru-RU" dirty="0"/>
          </a:p>
          <a:p>
            <a:endParaRPr lang="ru-RU" dirty="0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2F79783A-BAD2-49C3-9152-AF9A8BFF93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8474299" y="2737245"/>
            <a:ext cx="799702" cy="3304117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ru-RU" dirty="0"/>
          </a:p>
          <a:p>
            <a:endParaRPr lang="ru-RU" b="1" dirty="0">
              <a:ea typeface="+mn-lt"/>
              <a:cs typeface="+mn-lt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265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376FEC9-D2EB-4396-95EC-96F8E57A81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74461"/>
          </a:xfrm>
        </p:spPr>
        <p:txBody>
          <a:bodyPr/>
          <a:lstStyle/>
          <a:p>
            <a:pPr algn="ctr"/>
            <a:r>
              <a:rPr lang="ru-RU" dirty="0"/>
              <a:t>Практическая часть 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BA00D69-EF08-44BF-B6F5-FE68E5F8F7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01329" y="1236862"/>
            <a:ext cx="5685183" cy="3580103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ru-RU" dirty="0"/>
          </a:p>
          <a:p>
            <a:r>
              <a:rPr lang="ru-RU" sz="2400" dirty="0"/>
              <a:t>03.05.2020</a:t>
            </a:r>
            <a:r>
              <a:rPr lang="ru-RU" sz="2400" dirty="0">
                <a:ea typeface="+mn-lt"/>
                <a:cs typeface="+mn-lt"/>
              </a:rPr>
              <a:t> Собрали и положили  немытые яйца (30 штук) в инкубатор.</a:t>
            </a:r>
            <a:endParaRPr lang="ru-RU" sz="2400" dirty="0"/>
          </a:p>
          <a:p>
            <a:r>
              <a:rPr lang="ru-RU" sz="2400" dirty="0">
                <a:ea typeface="+mn-lt"/>
                <a:cs typeface="+mn-lt"/>
              </a:rPr>
              <a:t>Для выведения цыплят нужны свежие, средней величины яйца (из холодильника брать нельзя!). Поверхность яиц должна быть гладкой.</a:t>
            </a:r>
            <a:endParaRPr lang="ru-RU" sz="2400" dirty="0"/>
          </a:p>
        </p:txBody>
      </p:sp>
      <p:pic>
        <p:nvPicPr>
          <p:cNvPr id="5" name="Рисунок 5" descr="Изображение выглядит как человек, внешний, трава, сидит&#10;&#10;Автоматически созданное описание">
            <a:extLst>
              <a:ext uri="{FF2B5EF4-FFF2-40B4-BE49-F238E27FC236}">
                <a16:creationId xmlns:a16="http://schemas.microsoft.com/office/drawing/2014/main" xmlns="" id="{BC95A3CB-4EB8-4E21-A360-FDA9CEE62CF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640306" y="2266446"/>
            <a:ext cx="3115457" cy="41539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7" descr="Изображение выглядит как сидит, старый, счетчик, парковка&#10;&#10;Автоматически созданное описание">
            <a:extLst>
              <a:ext uri="{FF2B5EF4-FFF2-40B4-BE49-F238E27FC236}">
                <a16:creationId xmlns:a16="http://schemas.microsoft.com/office/drawing/2014/main" xmlns="" id="{B4F63F69-5384-4859-A313-E71B45331A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3731449" y="5067688"/>
            <a:ext cx="2038712" cy="2708697"/>
          </a:xfrm>
          <a:prstGeom prst="rect">
            <a:avLst/>
          </a:prstGeom>
        </p:spPr>
      </p:pic>
      <p:pic>
        <p:nvPicPr>
          <p:cNvPr id="8" name="Рисунок 8" descr="Изображение выглядит как человек, держит, стоит, мужчина&#10;&#10;Автоматически созданное описание">
            <a:extLst>
              <a:ext uri="{FF2B5EF4-FFF2-40B4-BE49-F238E27FC236}">
                <a16:creationId xmlns:a16="http://schemas.microsoft.com/office/drawing/2014/main" xmlns="" id="{AEC920C3-ABE7-4D0F-939B-7717B8BC28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10886" y="609600"/>
            <a:ext cx="3059501" cy="40601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99761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DE1D3FE-08A6-42EC-94C4-547AC1187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9430554" cy="1320800"/>
          </a:xfrm>
        </p:spPr>
        <p:txBody>
          <a:bodyPr>
            <a:normAutofit/>
          </a:bodyPr>
          <a:lstStyle/>
          <a:p>
            <a:r>
              <a:rPr lang="ru-RU" dirty="0">
                <a:ea typeface="+mj-lt"/>
                <a:cs typeface="+mj-lt"/>
              </a:rPr>
              <a:t>Поставили программу для </a:t>
            </a:r>
            <a:r>
              <a:rPr lang="ru-RU" dirty="0" smtClean="0">
                <a:ea typeface="+mj-lt"/>
                <a:cs typeface="+mj-lt"/>
              </a:rPr>
              <a:t>инкубатора </a:t>
            </a:r>
            <a:r>
              <a:rPr lang="ru-RU" sz="3200" dirty="0">
                <a:solidFill>
                  <a:schemeClr val="tx1"/>
                </a:solidFill>
                <a:ea typeface="+mj-lt"/>
                <a:cs typeface="+mj-lt"/>
              </a:rPr>
              <a:t>Температура в инкубаторе 37,9 градусов.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5" name="Рисунок 5" descr="Изображение выглядит как сидит, старый, счетчик, парковка&#10;&#10;Автоматически созданное описание">
            <a:extLst>
              <a:ext uri="{FF2B5EF4-FFF2-40B4-BE49-F238E27FC236}">
                <a16:creationId xmlns:a16="http://schemas.microsoft.com/office/drawing/2014/main" xmlns="" id="{DFAE1769-6E7E-42D4-BA14-959D6D61CC4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777702" y="2465943"/>
            <a:ext cx="2910579" cy="38807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6" descr="Изображение выглядит как человек, внутренний, мальчик, молодой&#10;&#10;Автоматически созданное описание">
            <a:extLst>
              <a:ext uri="{FF2B5EF4-FFF2-40B4-BE49-F238E27FC236}">
                <a16:creationId xmlns:a16="http://schemas.microsoft.com/office/drawing/2014/main" xmlns="" id="{CE80DB95-2B39-46C9-B984-3337A42144E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392611" y="1930400"/>
            <a:ext cx="3555124" cy="44163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59776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8C1D302-E570-4DA8-A752-6AB248B582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804" y="309094"/>
            <a:ext cx="7016458" cy="3528810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90C226"/>
                </a:solidFill>
                <a:cs typeface="Calibri Light"/>
              </a:rPr>
              <a:t>Ч</a:t>
            </a:r>
            <a:r>
              <a:rPr lang="ru-RU" sz="3600" b="1" dirty="0" smtClean="0">
                <a:solidFill>
                  <a:srgbClr val="90C226"/>
                </a:solidFill>
                <a:cs typeface="Calibri Light"/>
              </a:rPr>
              <a:t>ерез 21 день</a:t>
            </a:r>
            <a:r>
              <a:rPr lang="ru-RU" sz="2800" dirty="0" smtClean="0">
                <a:solidFill>
                  <a:schemeClr val="tx1"/>
                </a:solidFill>
                <a:ea typeface="+mj-lt"/>
                <a:cs typeface="+mj-lt"/>
              </a:rPr>
              <a:t> (</a:t>
            </a:r>
            <a:r>
              <a:rPr lang="ru-RU" sz="2800" dirty="0">
                <a:solidFill>
                  <a:schemeClr val="tx1"/>
                </a:solidFill>
                <a:ea typeface="+mj-lt"/>
                <a:cs typeface="+mj-lt"/>
              </a:rPr>
              <a:t>26.05.2020) - </a:t>
            </a:r>
            <a:r>
              <a:rPr lang="ru-RU" sz="2800" dirty="0" smtClean="0">
                <a:solidFill>
                  <a:schemeClr val="tx1"/>
                </a:solidFill>
                <a:ea typeface="+mj-lt"/>
                <a:cs typeface="+mj-lt"/>
              </a:rPr>
              <a:t/>
            </a:r>
            <a:br>
              <a:rPr lang="ru-RU" sz="2800" dirty="0" smtClean="0">
                <a:solidFill>
                  <a:schemeClr val="tx1"/>
                </a:solidFill>
                <a:ea typeface="+mj-lt"/>
                <a:cs typeface="+mj-lt"/>
              </a:rPr>
            </a:br>
            <a:r>
              <a:rPr lang="ru-RU" sz="2800" dirty="0" smtClean="0">
                <a:solidFill>
                  <a:schemeClr val="tx1"/>
                </a:solidFill>
                <a:ea typeface="+mj-lt"/>
                <a:cs typeface="+mj-lt"/>
              </a:rPr>
              <a:t>мы </a:t>
            </a:r>
            <a:r>
              <a:rPr lang="ru-RU" sz="2800" dirty="0">
                <a:solidFill>
                  <a:schemeClr val="tx1"/>
                </a:solidFill>
                <a:ea typeface="+mj-lt"/>
                <a:cs typeface="+mj-lt"/>
              </a:rPr>
              <a:t>наблюдали, как из яиц выводятся цыплята, проклёвывая скорлупу.</a:t>
            </a:r>
            <a:r>
              <a:rPr lang="ru-RU" sz="2800" dirty="0">
                <a:ea typeface="+mj-lt"/>
                <a:cs typeface="+mj-lt"/>
              </a:rPr>
              <a:t/>
            </a:r>
            <a:br>
              <a:rPr lang="ru-RU" sz="2800" dirty="0">
                <a:ea typeface="+mj-lt"/>
                <a:cs typeface="+mj-lt"/>
              </a:rPr>
            </a:br>
            <a:r>
              <a:rPr lang="ru-RU" sz="2800" dirty="0" smtClean="0">
                <a:solidFill>
                  <a:schemeClr val="tx1"/>
                </a:solidFill>
                <a:ea typeface="+mj-lt"/>
                <a:cs typeface="+mj-lt"/>
              </a:rPr>
              <a:t>Но </a:t>
            </a:r>
            <a:r>
              <a:rPr lang="ru-RU" sz="2800" dirty="0">
                <a:solidFill>
                  <a:schemeClr val="tx1"/>
                </a:solidFill>
                <a:ea typeface="+mj-lt"/>
                <a:cs typeface="+mj-lt"/>
              </a:rPr>
              <a:t>вывелись не все цыплята</a:t>
            </a:r>
            <a:r>
              <a:rPr lang="ru-RU" sz="2800" dirty="0" smtClean="0">
                <a:solidFill>
                  <a:schemeClr val="tx1"/>
                </a:solidFill>
                <a:ea typeface="+mj-lt"/>
                <a:cs typeface="+mj-lt"/>
              </a:rPr>
              <a:t>.</a:t>
            </a:r>
            <a:br>
              <a:rPr lang="ru-RU" sz="2800" dirty="0" smtClean="0">
                <a:solidFill>
                  <a:schemeClr val="tx1"/>
                </a:solidFill>
                <a:ea typeface="+mj-lt"/>
                <a:cs typeface="+mj-lt"/>
              </a:rPr>
            </a:br>
            <a:r>
              <a:rPr lang="ru-RU" sz="2800" dirty="0" smtClean="0">
                <a:solidFill>
                  <a:schemeClr val="tx1"/>
                </a:solidFill>
                <a:ea typeface="+mj-lt"/>
                <a:cs typeface="+mj-lt"/>
              </a:rPr>
              <a:t>5 </a:t>
            </a:r>
            <a:r>
              <a:rPr lang="ru-RU" sz="2800" dirty="0">
                <a:solidFill>
                  <a:schemeClr val="tx1"/>
                </a:solidFill>
                <a:ea typeface="+mj-lt"/>
                <a:cs typeface="+mj-lt"/>
              </a:rPr>
              <a:t>яиц так и остались лежать в инкубаторе без признаков жизни.</a:t>
            </a:r>
            <a:r>
              <a:rPr lang="ru-RU" dirty="0">
                <a:ea typeface="+mj-lt"/>
                <a:cs typeface="+mj-lt"/>
              </a:rPr>
              <a:t/>
            </a:r>
            <a:br>
              <a:rPr lang="ru-RU" dirty="0">
                <a:ea typeface="+mj-lt"/>
                <a:cs typeface="+mj-lt"/>
              </a:rPr>
            </a:br>
            <a:r>
              <a:rPr lang="ru-RU" dirty="0">
                <a:ea typeface="+mj-lt"/>
                <a:cs typeface="+mj-lt"/>
              </a:rPr>
              <a:t/>
            </a:r>
            <a:br>
              <a:rPr lang="ru-RU" dirty="0">
                <a:ea typeface="+mj-lt"/>
                <a:cs typeface="+mj-lt"/>
              </a:rPr>
            </a:br>
            <a:endParaRPr lang="ru-RU" dirty="0"/>
          </a:p>
        </p:txBody>
      </p:sp>
      <p:pic>
        <p:nvPicPr>
          <p:cNvPr id="5" name="Рисунок 5" descr="Изображение выглядит как внутренний, стол, еда, сидит&#10;&#10;Автоматически созданное описание">
            <a:extLst>
              <a:ext uri="{FF2B5EF4-FFF2-40B4-BE49-F238E27FC236}">
                <a16:creationId xmlns:a16="http://schemas.microsoft.com/office/drawing/2014/main" xmlns="" id="{2BE4BEC0-C333-478C-981B-EF9FFB4C54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39416" y="3284112"/>
            <a:ext cx="2857680" cy="31762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6" descr="Изображение выглядит как человек, внутренний, мальчик, стол&#10;&#10;Автоматически созданное описание">
            <a:extLst>
              <a:ext uri="{FF2B5EF4-FFF2-40B4-BE49-F238E27FC236}">
                <a16:creationId xmlns:a16="http://schemas.microsoft.com/office/drawing/2014/main" xmlns="" id="{43CB8E7E-1221-49A0-8D7E-5967433C08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5369" y="1477132"/>
            <a:ext cx="3217652" cy="42902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14649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3274158-33A2-42EF-BC90-233615059AFF}"/>
              </a:ext>
            </a:extLst>
          </p:cNvPr>
          <p:cNvSpPr txBox="1"/>
          <p:nvPr/>
        </p:nvSpPr>
        <p:spPr>
          <a:xfrm>
            <a:off x="368061" y="-13682"/>
            <a:ext cx="10578859" cy="224676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sz="2000" dirty="0">
              <a:latin typeface="Verdana"/>
              <a:ea typeface="Verdana"/>
              <a:cs typeface="Verdana"/>
            </a:endParaRPr>
          </a:p>
          <a:p>
            <a:r>
              <a:rPr lang="en-US" sz="3600" dirty="0" err="1">
                <a:solidFill>
                  <a:schemeClr val="accent2"/>
                </a:solidFill>
                <a:ea typeface="Verdana"/>
                <a:cs typeface="Verdana"/>
              </a:rPr>
              <a:t>Когда</a:t>
            </a:r>
            <a:r>
              <a:rPr lang="en-US" sz="3600" dirty="0">
                <a:solidFill>
                  <a:schemeClr val="accent2"/>
                </a:solidFill>
                <a:ea typeface="Verdana"/>
                <a:cs typeface="Verdana"/>
              </a:rPr>
              <a:t> </a:t>
            </a:r>
            <a:r>
              <a:rPr lang="en-US" sz="3600" dirty="0" err="1">
                <a:solidFill>
                  <a:schemeClr val="accent2"/>
                </a:solidFill>
                <a:ea typeface="Verdana"/>
                <a:cs typeface="Verdana"/>
              </a:rPr>
              <a:t>цыпленок</a:t>
            </a:r>
            <a:r>
              <a:rPr lang="en-US" sz="3600" dirty="0">
                <a:solidFill>
                  <a:schemeClr val="accent2"/>
                </a:solidFill>
                <a:ea typeface="Verdana"/>
                <a:cs typeface="Verdana"/>
              </a:rPr>
              <a:t> </a:t>
            </a:r>
            <a:r>
              <a:rPr lang="en-US" sz="3600" dirty="0" err="1">
                <a:solidFill>
                  <a:schemeClr val="accent2"/>
                </a:solidFill>
                <a:ea typeface="Verdana"/>
                <a:cs typeface="Verdana"/>
              </a:rPr>
              <a:t>вылупляется</a:t>
            </a:r>
            <a:r>
              <a:rPr lang="en-US" sz="2800" dirty="0">
                <a:ea typeface="Verdana"/>
                <a:cs typeface="Verdana"/>
              </a:rPr>
              <a:t>, </a:t>
            </a:r>
            <a:endParaRPr lang="ru-RU" sz="2800" dirty="0" smtClean="0">
              <a:ea typeface="Verdana"/>
              <a:cs typeface="Verdana"/>
            </a:endParaRPr>
          </a:p>
          <a:p>
            <a:r>
              <a:rPr lang="en-US" sz="2800" dirty="0" err="1" smtClean="0">
                <a:ea typeface="Verdana"/>
                <a:cs typeface="Verdana"/>
              </a:rPr>
              <a:t>он</a:t>
            </a:r>
            <a:r>
              <a:rPr lang="en-US" sz="2800" dirty="0" smtClean="0">
                <a:ea typeface="Verdana"/>
                <a:cs typeface="Verdana"/>
              </a:rPr>
              <a:t> </a:t>
            </a:r>
            <a:r>
              <a:rPr lang="en-US" sz="2800" dirty="0" err="1" smtClean="0">
                <a:ea typeface="Verdana"/>
                <a:cs typeface="Verdana"/>
              </a:rPr>
              <a:t>весь</a:t>
            </a:r>
            <a:r>
              <a:rPr lang="en-US" sz="2800" dirty="0" smtClean="0">
                <a:ea typeface="Verdana"/>
                <a:cs typeface="Verdana"/>
              </a:rPr>
              <a:t> </a:t>
            </a:r>
            <a:r>
              <a:rPr lang="en-US" sz="2800" dirty="0" err="1" smtClean="0">
                <a:ea typeface="Verdana"/>
                <a:cs typeface="Verdana"/>
              </a:rPr>
              <a:t>мокрый</a:t>
            </a:r>
            <a:r>
              <a:rPr lang="en-US" sz="2800" dirty="0" smtClean="0">
                <a:ea typeface="Verdana"/>
                <a:cs typeface="Verdana"/>
              </a:rPr>
              <a:t> </a:t>
            </a:r>
            <a:r>
              <a:rPr lang="en-US" sz="2800" dirty="0">
                <a:ea typeface="Verdana"/>
                <a:cs typeface="Verdana"/>
              </a:rPr>
              <a:t>и </a:t>
            </a:r>
            <a:r>
              <a:rPr lang="ru-RU" sz="2800" dirty="0" smtClean="0">
                <a:ea typeface="Verdana"/>
                <a:cs typeface="Verdana"/>
              </a:rPr>
              <a:t>очень </a:t>
            </a:r>
            <a:r>
              <a:rPr lang="en-US" sz="2800" dirty="0" err="1" smtClean="0">
                <a:ea typeface="Verdana"/>
                <a:cs typeface="Verdana"/>
              </a:rPr>
              <a:t>слабый</a:t>
            </a:r>
            <a:r>
              <a:rPr lang="ru-RU" sz="2800" dirty="0" smtClean="0">
                <a:ea typeface="Verdana"/>
                <a:cs typeface="Verdana"/>
              </a:rPr>
              <a:t>.</a:t>
            </a:r>
            <a:r>
              <a:rPr lang="en-US" sz="2800" dirty="0" smtClean="0">
                <a:ea typeface="Verdana"/>
                <a:cs typeface="Verdana"/>
              </a:rPr>
              <a:t> </a:t>
            </a:r>
            <a:r>
              <a:rPr lang="ru-RU" sz="2800" dirty="0" smtClean="0">
                <a:ea typeface="Verdana"/>
                <a:cs typeface="Verdana"/>
              </a:rPr>
              <a:t>И</a:t>
            </a:r>
            <a:r>
              <a:rPr lang="en-US" sz="2800" dirty="0" smtClean="0">
                <a:ea typeface="Verdana"/>
                <a:cs typeface="Verdana"/>
              </a:rPr>
              <a:t>з-</a:t>
            </a:r>
            <a:r>
              <a:rPr lang="en-US" sz="2800" dirty="0" err="1" smtClean="0">
                <a:ea typeface="Verdana"/>
                <a:cs typeface="Verdana"/>
              </a:rPr>
              <a:t>за</a:t>
            </a:r>
            <a:r>
              <a:rPr lang="en-US" sz="2800" dirty="0" smtClean="0">
                <a:ea typeface="Verdana"/>
                <a:cs typeface="Verdana"/>
              </a:rPr>
              <a:t> </a:t>
            </a:r>
            <a:r>
              <a:rPr lang="en-US" sz="2800" dirty="0" err="1" smtClean="0">
                <a:ea typeface="Verdana"/>
                <a:cs typeface="Verdana"/>
              </a:rPr>
              <a:t>этого</a:t>
            </a:r>
            <a:r>
              <a:rPr lang="en-US" sz="2800" dirty="0" smtClean="0">
                <a:ea typeface="Verdana"/>
                <a:cs typeface="Verdana"/>
              </a:rPr>
              <a:t> </a:t>
            </a:r>
            <a:r>
              <a:rPr lang="en-US" sz="2800" dirty="0" err="1">
                <a:ea typeface="Verdana"/>
                <a:cs typeface="Verdana"/>
              </a:rPr>
              <a:t>он</a:t>
            </a:r>
            <a:r>
              <a:rPr lang="en-US" sz="2800" dirty="0">
                <a:ea typeface="Verdana"/>
                <a:cs typeface="Verdana"/>
              </a:rPr>
              <a:t> </a:t>
            </a:r>
            <a:r>
              <a:rPr lang="en-US" sz="2800" dirty="0" err="1">
                <a:ea typeface="Verdana"/>
                <a:cs typeface="Verdana"/>
              </a:rPr>
              <a:t>должен</a:t>
            </a:r>
            <a:r>
              <a:rPr lang="en-US" sz="2800" dirty="0">
                <a:ea typeface="Verdana"/>
                <a:cs typeface="Verdana"/>
              </a:rPr>
              <a:t> </a:t>
            </a:r>
            <a:r>
              <a:rPr lang="en-US" sz="2800" dirty="0" err="1">
                <a:ea typeface="Verdana"/>
                <a:cs typeface="Verdana"/>
              </a:rPr>
              <a:t>сидеть</a:t>
            </a:r>
            <a:r>
              <a:rPr lang="en-US" sz="2800" dirty="0">
                <a:ea typeface="Verdana"/>
                <a:cs typeface="Verdana"/>
              </a:rPr>
              <a:t> </a:t>
            </a:r>
            <a:r>
              <a:rPr lang="en-US" sz="2800" dirty="0" err="1">
                <a:ea typeface="Verdana"/>
                <a:cs typeface="Verdana"/>
              </a:rPr>
              <a:t>сутки</a:t>
            </a:r>
            <a:r>
              <a:rPr lang="en-US" sz="2800" dirty="0">
                <a:ea typeface="Verdana"/>
                <a:cs typeface="Verdana"/>
              </a:rPr>
              <a:t> в </a:t>
            </a:r>
            <a:r>
              <a:rPr lang="en-US" sz="2800" dirty="0" err="1">
                <a:ea typeface="Verdana"/>
                <a:cs typeface="Verdana"/>
              </a:rPr>
              <a:t>инкубаторе</a:t>
            </a:r>
            <a:r>
              <a:rPr lang="en-US" sz="2800" dirty="0">
                <a:ea typeface="Verdana"/>
                <a:cs typeface="Verdana"/>
              </a:rPr>
              <a:t>, </a:t>
            </a:r>
            <a:r>
              <a:rPr lang="en-US" sz="2800" dirty="0" err="1">
                <a:ea typeface="Verdana"/>
                <a:cs typeface="Verdana"/>
              </a:rPr>
              <a:t>чтобы</a:t>
            </a:r>
            <a:r>
              <a:rPr lang="en-US" sz="2800" dirty="0">
                <a:ea typeface="Verdana"/>
                <a:cs typeface="Verdana"/>
              </a:rPr>
              <a:t> </a:t>
            </a:r>
            <a:r>
              <a:rPr lang="en-US" sz="2800" dirty="0" err="1" smtClean="0">
                <a:ea typeface="Verdana"/>
                <a:cs typeface="Verdana"/>
              </a:rPr>
              <a:t>обсохнуть</a:t>
            </a:r>
            <a:r>
              <a:rPr lang="ru-RU" sz="2800" dirty="0">
                <a:ea typeface="Verdana"/>
                <a:cs typeface="Verdana"/>
              </a:rPr>
              <a:t>.</a:t>
            </a:r>
            <a:r>
              <a:rPr lang="en-US" sz="2800" dirty="0">
                <a:ea typeface="Verdana"/>
                <a:cs typeface="Verdana"/>
              </a:rPr>
              <a:t> </a:t>
            </a:r>
            <a:r>
              <a:rPr lang="en-US" sz="2800" dirty="0" smtClean="0">
                <a:ea typeface="Verdana"/>
                <a:cs typeface="Verdana"/>
              </a:rPr>
              <a:t> </a:t>
            </a:r>
            <a:endParaRPr lang="ru-RU" sz="2800" dirty="0" smtClean="0">
              <a:ea typeface="Verdana"/>
              <a:cs typeface="Verdana"/>
            </a:endParaRPr>
          </a:p>
          <a:p>
            <a:r>
              <a:rPr lang="ru-RU" sz="2800" dirty="0" smtClean="0">
                <a:ea typeface="Verdana"/>
                <a:cs typeface="Verdana"/>
              </a:rPr>
              <a:t>Т</a:t>
            </a:r>
            <a:r>
              <a:rPr lang="en-US" sz="2800" dirty="0" err="1" smtClean="0">
                <a:ea typeface="Verdana"/>
                <a:cs typeface="Verdana"/>
              </a:rPr>
              <a:t>емператур</a:t>
            </a:r>
            <a:r>
              <a:rPr lang="ru-RU" sz="2800" dirty="0" smtClean="0">
                <a:ea typeface="Verdana"/>
                <a:cs typeface="Verdana"/>
              </a:rPr>
              <a:t>а в инкубаторе</a:t>
            </a:r>
            <a:r>
              <a:rPr lang="en-US" sz="2800" dirty="0" smtClean="0">
                <a:ea typeface="Verdana"/>
                <a:cs typeface="Verdana"/>
              </a:rPr>
              <a:t> </a:t>
            </a:r>
            <a:r>
              <a:rPr lang="en-US" sz="2800" dirty="0">
                <a:ea typeface="Verdana"/>
                <a:cs typeface="Verdana"/>
              </a:rPr>
              <a:t>37,5 </a:t>
            </a:r>
            <a:r>
              <a:rPr lang="en-US" sz="2800" dirty="0" err="1">
                <a:ea typeface="Verdana"/>
                <a:cs typeface="Verdana"/>
              </a:rPr>
              <a:t>градусов</a:t>
            </a:r>
            <a:r>
              <a:rPr lang="en-US" sz="2800" dirty="0">
                <a:ea typeface="Verdana"/>
                <a:cs typeface="Verdana"/>
              </a:rPr>
              <a:t>. </a:t>
            </a:r>
          </a:p>
        </p:txBody>
      </p:sp>
      <p:pic>
        <p:nvPicPr>
          <p:cNvPr id="6" name="Рисунок 6" descr="Изображение выглядит как человек, внутренний, мальчик, ребенок&#10;&#10;Автоматически созданное описание">
            <a:extLst>
              <a:ext uri="{FF2B5EF4-FFF2-40B4-BE49-F238E27FC236}">
                <a16:creationId xmlns:a16="http://schemas.microsoft.com/office/drawing/2014/main" xmlns="" id="{A9DF1B2F-B529-44D4-A9D5-6B474387E0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097" y="2484387"/>
            <a:ext cx="2743200" cy="3657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7" descr="Изображение выглядит как внутренний, человек, сидит, кот&#10;&#10;Автоматически созданное описание">
            <a:extLst>
              <a:ext uri="{FF2B5EF4-FFF2-40B4-BE49-F238E27FC236}">
                <a16:creationId xmlns:a16="http://schemas.microsoft.com/office/drawing/2014/main" xmlns="" id="{EA3470D2-E6B7-4BB4-A43C-236E24F6F6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3720" y="2233087"/>
            <a:ext cx="2743200" cy="3657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8" descr="Изображение выглядит как внутренний, сидит, стол, книга&#10;&#10;Автоматически созданное описание">
            <a:extLst>
              <a:ext uri="{FF2B5EF4-FFF2-40B4-BE49-F238E27FC236}">
                <a16:creationId xmlns:a16="http://schemas.microsoft.com/office/drawing/2014/main" xmlns="" id="{470CB91F-61F4-4E15-86DE-A4A31B8531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4255636" y="2744620"/>
            <a:ext cx="3246407" cy="431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03342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1E2792F-6B5C-4A72-A403-EA3780ACD9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573179"/>
          </a:xfrm>
        </p:spPr>
        <p:txBody>
          <a:bodyPr>
            <a:normAutofit fontScale="90000"/>
          </a:bodyPr>
          <a:lstStyle/>
          <a:p>
            <a:r>
              <a:rPr lang="ru-RU" dirty="0"/>
              <a:t>5-6 дневные цыплята 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5465E69-D0AF-4DAE-A547-D687404EC3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4" y="1341080"/>
            <a:ext cx="4672863" cy="5203488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spcBef>
                <a:spcPts val="0"/>
              </a:spcBef>
            </a:pPr>
            <a:endParaRPr lang="en-US" sz="2400" dirty="0">
              <a:latin typeface="Verdana"/>
              <a:ea typeface="Verdana"/>
              <a:cs typeface="Verdana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 err="1">
                <a:ea typeface="Verdana"/>
                <a:cs typeface="Verdana"/>
              </a:rPr>
              <a:t>Цыплятам</a:t>
            </a:r>
            <a:r>
              <a:rPr lang="en-US" sz="2800" dirty="0">
                <a:ea typeface="Verdana"/>
                <a:cs typeface="Verdana"/>
              </a:rPr>
              <a:t> </a:t>
            </a:r>
            <a:r>
              <a:rPr lang="en-US" sz="2800" dirty="0" err="1">
                <a:ea typeface="Verdana"/>
                <a:cs typeface="Verdana"/>
              </a:rPr>
              <a:t>обязательно</a:t>
            </a:r>
            <a:r>
              <a:rPr lang="en-US" sz="2800" dirty="0">
                <a:ea typeface="Verdana"/>
                <a:cs typeface="Verdana"/>
              </a:rPr>
              <a:t> </a:t>
            </a:r>
            <a:r>
              <a:rPr lang="en-US" sz="2800" dirty="0" err="1">
                <a:ea typeface="Verdana"/>
                <a:cs typeface="Verdana"/>
              </a:rPr>
              <a:t>ставим</a:t>
            </a:r>
            <a:r>
              <a:rPr lang="en-US" sz="2800" dirty="0">
                <a:ea typeface="Verdana"/>
                <a:cs typeface="Verdana"/>
              </a:rPr>
              <a:t> </a:t>
            </a:r>
            <a:r>
              <a:rPr lang="en-US" sz="2800" dirty="0" err="1">
                <a:ea typeface="Verdana"/>
                <a:cs typeface="Verdana"/>
              </a:rPr>
              <a:t>воду</a:t>
            </a:r>
            <a:r>
              <a:rPr lang="en-US" sz="2800" dirty="0">
                <a:ea typeface="Verdana"/>
                <a:cs typeface="Verdana"/>
              </a:rPr>
              <a:t> </a:t>
            </a:r>
            <a:r>
              <a:rPr lang="en-US" sz="2800" dirty="0" err="1">
                <a:ea typeface="Verdana"/>
                <a:cs typeface="Verdana"/>
              </a:rPr>
              <a:t>для</a:t>
            </a:r>
            <a:r>
              <a:rPr lang="en-US" sz="2800" dirty="0">
                <a:ea typeface="Verdana"/>
                <a:cs typeface="Verdana"/>
              </a:rPr>
              <a:t> </a:t>
            </a:r>
            <a:r>
              <a:rPr lang="en-US" sz="2800" dirty="0" err="1">
                <a:ea typeface="Verdana"/>
                <a:cs typeface="Verdana"/>
              </a:rPr>
              <a:t>питья</a:t>
            </a:r>
            <a:r>
              <a:rPr lang="en-US" sz="2800" dirty="0">
                <a:ea typeface="Verdana"/>
                <a:cs typeface="Verdana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>
              <a:ea typeface="Verdana"/>
              <a:cs typeface="Verdana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 err="1">
                <a:ea typeface="Verdana"/>
                <a:cs typeface="Verdana"/>
              </a:rPr>
              <a:t>Кормим</a:t>
            </a:r>
            <a:r>
              <a:rPr lang="en-US" sz="2800" dirty="0">
                <a:ea typeface="Verdana"/>
                <a:cs typeface="Verdana"/>
              </a:rPr>
              <a:t> </a:t>
            </a:r>
            <a:r>
              <a:rPr lang="en-US" sz="2800" dirty="0" err="1">
                <a:ea typeface="Verdana"/>
                <a:cs typeface="Verdana"/>
              </a:rPr>
              <a:t>мелкорубленным</a:t>
            </a:r>
            <a:r>
              <a:rPr lang="en-US" sz="2800" dirty="0">
                <a:ea typeface="Verdana"/>
                <a:cs typeface="Verdana"/>
              </a:rPr>
              <a:t> </a:t>
            </a:r>
            <a:r>
              <a:rPr lang="en-US" sz="2800" dirty="0" err="1">
                <a:ea typeface="Verdana"/>
                <a:cs typeface="Verdana"/>
              </a:rPr>
              <a:t>яйцом</a:t>
            </a:r>
            <a:r>
              <a:rPr lang="en-US" sz="2800" dirty="0">
                <a:ea typeface="Verdana"/>
                <a:cs typeface="Verdana"/>
              </a:rPr>
              <a:t> и </a:t>
            </a:r>
            <a:r>
              <a:rPr lang="en-US" sz="2800" dirty="0" err="1">
                <a:ea typeface="Verdana"/>
                <a:cs typeface="Verdana"/>
              </a:rPr>
              <a:t>крупой</a:t>
            </a:r>
            <a:r>
              <a:rPr lang="en-US" sz="2800" dirty="0">
                <a:ea typeface="Verdana"/>
                <a:cs typeface="Verdana"/>
              </a:rPr>
              <a:t>.</a:t>
            </a:r>
          </a:p>
        </p:txBody>
      </p:sp>
      <p:pic>
        <p:nvPicPr>
          <p:cNvPr id="6" name="Рисунок 6" descr="Изображение выглядит как человек, мальчик, маленький, ребенок&#10;&#10;Автоматически созданное описание">
            <a:extLst>
              <a:ext uri="{FF2B5EF4-FFF2-40B4-BE49-F238E27FC236}">
                <a16:creationId xmlns:a16="http://schemas.microsoft.com/office/drawing/2014/main" xmlns="" id="{3723867D-42EA-46E6-B262-75B74E02229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640433" y="449683"/>
            <a:ext cx="2910580" cy="38807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7" descr="Изображение выглядит как человек, мальчик, ребенок, маленький&#10;&#10;Автоматически созданное описание">
            <a:extLst>
              <a:ext uri="{FF2B5EF4-FFF2-40B4-BE49-F238E27FC236}">
                <a16:creationId xmlns:a16="http://schemas.microsoft.com/office/drawing/2014/main" xmlns="" id="{3125DDF5-2988-4A39-AAA9-9F6D8717FB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50702" y="2966049"/>
            <a:ext cx="2743200" cy="3657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85083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503AA90-3B5F-4323-BE02-9DC790D9E4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634" y="248991"/>
            <a:ext cx="9046215" cy="1320800"/>
          </a:xfrm>
        </p:spPr>
        <p:txBody>
          <a:bodyPr>
            <a:normAutofit fontScale="90000"/>
          </a:bodyPr>
          <a:lstStyle/>
          <a:p>
            <a:r>
              <a:rPr lang="ru-RU" dirty="0"/>
              <a:t>Цыплятам 1 </a:t>
            </a:r>
            <a:r>
              <a:rPr lang="ru-RU" dirty="0" smtClean="0"/>
              <a:t>месяц</a:t>
            </a:r>
            <a:r>
              <a:rPr lang="ru-RU" dirty="0"/>
              <a:t/>
            </a:r>
            <a:br>
              <a:rPr lang="ru-RU" dirty="0"/>
            </a:br>
            <a:r>
              <a:rPr lang="ru-RU" sz="3100" dirty="0" smtClean="0">
                <a:solidFill>
                  <a:schemeClr val="tx1"/>
                </a:solidFill>
              </a:rPr>
              <a:t>Их м</a:t>
            </a:r>
            <a:r>
              <a:rPr lang="ru-RU" sz="3100" dirty="0" smtClean="0">
                <a:solidFill>
                  <a:schemeClr val="tx1"/>
                </a:solidFill>
              </a:rPr>
              <a:t>ожно </a:t>
            </a:r>
            <a:r>
              <a:rPr lang="ru-RU" sz="3100" dirty="0">
                <a:solidFill>
                  <a:schemeClr val="tx1"/>
                </a:solidFill>
              </a:rPr>
              <a:t>выносить на </a:t>
            </a:r>
            <a:r>
              <a:rPr lang="ru-RU" sz="3100" dirty="0" smtClean="0">
                <a:solidFill>
                  <a:schemeClr val="tx1"/>
                </a:solidFill>
              </a:rPr>
              <a:t>траву.</a:t>
            </a:r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>
                <a:solidFill>
                  <a:schemeClr val="tx1"/>
                </a:solidFill>
              </a:rPr>
              <a:t>Д</a:t>
            </a:r>
            <a:r>
              <a:rPr lang="ru-RU" sz="3100" dirty="0" smtClean="0">
                <a:solidFill>
                  <a:schemeClr val="tx1"/>
                </a:solidFill>
              </a:rPr>
              <a:t>обавляем </a:t>
            </a:r>
            <a:r>
              <a:rPr lang="ru-RU" sz="3100" dirty="0">
                <a:solidFill>
                  <a:schemeClr val="tx1"/>
                </a:solidFill>
              </a:rPr>
              <a:t>в пищу </a:t>
            </a:r>
            <a:r>
              <a:rPr lang="ru-RU" sz="3100" dirty="0" smtClean="0">
                <a:solidFill>
                  <a:schemeClr val="tx1"/>
                </a:solidFill>
              </a:rPr>
              <a:t>цыплятам рыбий </a:t>
            </a:r>
            <a:r>
              <a:rPr lang="ru-RU" sz="3100" dirty="0">
                <a:solidFill>
                  <a:schemeClr val="tx1"/>
                </a:solidFill>
              </a:rPr>
              <a:t>жир и </a:t>
            </a:r>
            <a:r>
              <a:rPr lang="ru-RU" sz="3100" dirty="0" smtClean="0">
                <a:solidFill>
                  <a:schemeClr val="tx1"/>
                </a:solidFill>
              </a:rPr>
              <a:t>витамины.</a:t>
            </a:r>
            <a:r>
              <a:rPr lang="ru-RU" sz="3100" dirty="0"/>
              <a:t/>
            </a:r>
            <a:br>
              <a:rPr lang="ru-RU" sz="3100" dirty="0"/>
            </a:br>
            <a:endParaRPr lang="ru-RU" sz="3100" dirty="0"/>
          </a:p>
        </p:txBody>
      </p:sp>
      <p:pic>
        <p:nvPicPr>
          <p:cNvPr id="5" name="Рисунок 5" descr="Изображение выглядит как человек, внешний, трава, держит&#10;&#10;Автоматически созданное описание">
            <a:extLst>
              <a:ext uri="{FF2B5EF4-FFF2-40B4-BE49-F238E27FC236}">
                <a16:creationId xmlns:a16="http://schemas.microsoft.com/office/drawing/2014/main" xmlns="" id="{7601A121-69CF-44B0-B1E1-69FF4E2B2DA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11786" y="2049331"/>
            <a:ext cx="2910579" cy="38807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6" descr="Изображение выглядит как трава, внешний, забор, птица&#10;&#10;Автоматически созданное описание">
            <a:extLst>
              <a:ext uri="{FF2B5EF4-FFF2-40B4-BE49-F238E27FC236}">
                <a16:creationId xmlns:a16="http://schemas.microsoft.com/office/drawing/2014/main" xmlns="" id="{9942EAD7-BC9D-4907-99AE-F5D8D85A1C8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231492" y="2456803"/>
            <a:ext cx="2910580" cy="38807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7" descr="Изображение выглядит как трава, человек, внешний, стоит&#10;&#10;Автоматически созданное описание">
            <a:extLst>
              <a:ext uri="{FF2B5EF4-FFF2-40B4-BE49-F238E27FC236}">
                <a16:creationId xmlns:a16="http://schemas.microsoft.com/office/drawing/2014/main" xmlns="" id="{C91C8905-9B8B-469C-A5FB-F62CF164BC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51199" y="1851824"/>
            <a:ext cx="2743200" cy="3657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03825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3" descr="Изображение выглядит как человек, мальчик, внутренний, молодой&#10;&#10;Автоматически созданное описание">
            <a:extLst>
              <a:ext uri="{FF2B5EF4-FFF2-40B4-BE49-F238E27FC236}">
                <a16:creationId xmlns:a16="http://schemas.microsoft.com/office/drawing/2014/main" xmlns="" id="{B474A9FB-EDD5-42DA-AA42-B5972689FC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8223" y="579409"/>
            <a:ext cx="4497237" cy="60011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4" descr="Изображение выглядит как человек, внутренний, сидит, мальчик&#10;&#10;Автоматически созданное описание">
            <a:extLst>
              <a:ext uri="{FF2B5EF4-FFF2-40B4-BE49-F238E27FC236}">
                <a16:creationId xmlns:a16="http://schemas.microsoft.com/office/drawing/2014/main" xmlns="" id="{F14190DC-FA64-4928-A5C3-7C599231CB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1" y="1562336"/>
            <a:ext cx="3760630" cy="50181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643944" y="412124"/>
            <a:ext cx="47394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90C226"/>
                </a:solidFill>
                <a:ea typeface="+mj-ea"/>
                <a:cs typeface="+mj-cs"/>
              </a:rPr>
              <a:t>Цыплятам 3 месяца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0039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95</Words>
  <Application>Microsoft Office PowerPoint</Application>
  <PresentationFormat>Широкоэкранный</PresentationFormat>
  <Paragraphs>37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Arial</vt:lpstr>
      <vt:lpstr>Calibri</vt:lpstr>
      <vt:lpstr>Calibri Light</vt:lpstr>
      <vt:lpstr>Trebuchet MS</vt:lpstr>
      <vt:lpstr>Verdana</vt:lpstr>
      <vt:lpstr>Wingdings 3</vt:lpstr>
      <vt:lpstr>Facet</vt:lpstr>
      <vt:lpstr>Тема:" Выведение цыплят в инкубаторе в домашних условиях"</vt:lpstr>
      <vt:lpstr>Цель: выяснить, каким образом происходит выведение цыплят в условиях инкубатора.</vt:lpstr>
      <vt:lpstr>Практическая часть </vt:lpstr>
      <vt:lpstr>Поставили программу для инкубатора Температура в инкубаторе 37,9 градусов.</vt:lpstr>
      <vt:lpstr>Через 21 день (26.05.2020) -  мы наблюдали, как из яиц выводятся цыплята, проклёвывая скорлупу. Но вывелись не все цыплята. 5 яиц так и остались лежать в инкубаторе без признаков жизни.  </vt:lpstr>
      <vt:lpstr>Презентация PowerPoint</vt:lpstr>
      <vt:lpstr>5-6 дневные цыплята </vt:lpstr>
      <vt:lpstr>Цыплятам 1 месяц Их можно выносить на траву. Добавляем в пищу цыплятам рыбий жир и витамины. </vt:lpstr>
      <vt:lpstr>Презентация PowerPoint</vt:lpstr>
      <vt:lpstr>Вывод: </vt:lpstr>
      <vt:lpstr>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>Антон</cp:lastModifiedBy>
  <cp:revision>466</cp:revision>
  <dcterms:created xsi:type="dcterms:W3CDTF">2020-09-01T15:29:32Z</dcterms:created>
  <dcterms:modified xsi:type="dcterms:W3CDTF">2021-01-16T17:29:43Z</dcterms:modified>
</cp:coreProperties>
</file>