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9"/>
  </p:notesMasterIdLst>
  <p:sldIdLst>
    <p:sldId id="256" r:id="rId2"/>
    <p:sldId id="257" r:id="rId3"/>
    <p:sldId id="266" r:id="rId4"/>
    <p:sldId id="261" r:id="rId5"/>
    <p:sldId id="268" r:id="rId6"/>
    <p:sldId id="267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1D9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4.2699558388534765E-2"/>
          <c:y val="0.27053611121576332"/>
          <c:w val="0.95597769028871449"/>
          <c:h val="0.5892265380703010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rgbClr val="81D99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Любите ли мёд?</c:v>
                </c:pt>
                <c:pt idx="1">
                  <c:v>Знаете ли про полезные свойства меда?</c:v>
                </c:pt>
                <c:pt idx="2">
                  <c:v>Знаете ли вы как проверить качество мёда?</c:v>
                </c:pt>
                <c:pt idx="3">
                  <c:v>Как думаете, есть ли память у мёда?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  <c:pt idx="1">
                  <c:v>16</c:v>
                </c:pt>
                <c:pt idx="2">
                  <c:v>5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29-4261-9452-748D8DB9173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Любите ли мёд?</c:v>
                </c:pt>
                <c:pt idx="1">
                  <c:v>Знаете ли про полезные свойства меда?</c:v>
                </c:pt>
                <c:pt idx="2">
                  <c:v>Знаете ли вы как проверить качество мёда?</c:v>
                </c:pt>
                <c:pt idx="3">
                  <c:v>Как думаете, есть ли память у мёда?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8</c:v>
                </c:pt>
                <c:pt idx="2">
                  <c:v>19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29-4261-9452-748D8DB91731}"/>
            </c:ext>
          </c:extLst>
        </c:ser>
        <c:dLbls>
          <c:showVal val="1"/>
        </c:dLbls>
        <c:gapWidth val="219"/>
        <c:overlap val="-27"/>
        <c:axId val="73364224"/>
        <c:axId val="73365760"/>
      </c:barChart>
      <c:catAx>
        <c:axId val="7336422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365760"/>
        <c:crosses val="autoZero"/>
        <c:auto val="1"/>
        <c:lblAlgn val="ctr"/>
        <c:lblOffset val="100"/>
      </c:catAx>
      <c:valAx>
        <c:axId val="73365760"/>
        <c:scaling>
          <c:orientation val="minMax"/>
          <c:max val="24"/>
          <c:min val="0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36422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9BD3F-622E-46FE-B7B5-1D46BD9C6A09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2825F-2112-4C1F-BE10-D9B8BD6C37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2263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0958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5554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84072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94398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2188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2220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84511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69307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189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4235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4033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438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44039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7433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539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0685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8948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A199B8-BCDA-430D-B39A-1D9AC0BF7F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529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  <p:sldLayoutId id="214748378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zen.yandex.ru/media/id/5c371dfea2966000aa0df35a/geneticheskaia-pamiat-meda-mif-ili-realnost-5c67b578489d3e00aef1febf" TargetMode="External"/><Relationship Id="rId2" Type="http://schemas.openxmlformats.org/officeDocument/2006/relationships/hyperlink" Target="http://o-mede.com/kak-vybrat-pravilnyj-med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609" y="250518"/>
            <a:ext cx="11127700" cy="1043709"/>
          </a:xfrm>
        </p:spPr>
        <p:txBody>
          <a:bodyPr/>
          <a:lstStyle/>
          <a:p>
            <a:r>
              <a:rPr lang="ru-RU" sz="2000" dirty="0"/>
              <a:t>Муниципальное бюджетное общеобразовательное учреждение </a:t>
            </a:r>
            <a:br>
              <a:rPr lang="ru-RU" sz="2000" dirty="0"/>
            </a:br>
            <a:r>
              <a:rPr lang="ru-RU" sz="2000" dirty="0"/>
              <a:t>   Костомукшского городского округа</a:t>
            </a:r>
            <a:br>
              <a:rPr lang="ru-RU" sz="2000" dirty="0"/>
            </a:br>
            <a:r>
              <a:rPr lang="ru-RU" sz="2000" dirty="0"/>
              <a:t>«</a:t>
            </a:r>
            <a:r>
              <a:rPr lang="ru-RU" sz="2000" dirty="0" smtClean="0"/>
              <a:t>Гимназия»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84123" y="1622003"/>
            <a:ext cx="5623886" cy="1612427"/>
          </a:xfrm>
        </p:spPr>
        <p:txBody>
          <a:bodyPr>
            <a:normAutofit fontScale="62500" lnSpcReduction="20000"/>
          </a:bodyPr>
          <a:lstStyle/>
          <a:p>
            <a:r>
              <a:rPr lang="ru-RU" sz="5800" smtClean="0"/>
              <a:t>Исследовательская работа</a:t>
            </a:r>
            <a:endParaRPr lang="ru-RU" sz="5800" dirty="0" smtClean="0"/>
          </a:p>
          <a:p>
            <a:r>
              <a:rPr lang="ru-RU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ли память у мёда?</a:t>
            </a:r>
            <a:endParaRPr lang="ru-RU" sz="5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-8000" contrast="-3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694" y="3057992"/>
            <a:ext cx="4006815" cy="30051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96066" y="3522689"/>
            <a:ext cx="4092313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u="sng" dirty="0" smtClean="0"/>
              <a:t>Выполнил: </a:t>
            </a:r>
          </a:p>
          <a:p>
            <a:r>
              <a:rPr lang="ru-RU" sz="1900" dirty="0" smtClean="0"/>
              <a:t>Гергела Алексей, ученик 3 «Б» класса </a:t>
            </a:r>
          </a:p>
          <a:p>
            <a:endParaRPr lang="ru-RU" sz="1900" dirty="0" smtClean="0"/>
          </a:p>
          <a:p>
            <a:r>
              <a:rPr lang="ru-RU" sz="1900" u="sng" dirty="0" smtClean="0"/>
              <a:t>Руководитель: </a:t>
            </a:r>
          </a:p>
          <a:p>
            <a:r>
              <a:rPr lang="ru-RU" sz="1900" dirty="0" smtClean="0"/>
              <a:t>Гергела Юлия Сергеевна, родитель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3599" y="6278768"/>
            <a:ext cx="4488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</a:t>
            </a:r>
            <a:r>
              <a:rPr lang="ru-RU" dirty="0" smtClean="0"/>
              <a:t>. Костомукша</a:t>
            </a:r>
            <a:r>
              <a:rPr lang="ru-RU" smtClean="0"/>
              <a:t>, 2020 </a:t>
            </a:r>
            <a:r>
              <a:rPr lang="ru-RU" dirty="0" smtClean="0"/>
              <a:t>г.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8206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764498"/>
            <a:ext cx="9601196" cy="51113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/>
              <a:t>Цель работы:</a:t>
            </a:r>
            <a:r>
              <a:rPr lang="ru-RU" b="1" dirty="0" smtClean="0"/>
              <a:t> </a:t>
            </a:r>
            <a:r>
              <a:rPr lang="ru-RU" dirty="0" smtClean="0"/>
              <a:t>исследование качеств мёда.</a:t>
            </a:r>
          </a:p>
          <a:p>
            <a:pPr marL="0" indent="0">
              <a:buNone/>
            </a:pPr>
            <a:r>
              <a:rPr lang="ru-RU" b="1" u="sng" dirty="0" smtClean="0"/>
              <a:t>Задачи: </a:t>
            </a:r>
          </a:p>
          <a:p>
            <a:r>
              <a:rPr lang="ru-RU" dirty="0" smtClean="0"/>
              <a:t>провести наблюдение за реакцией мёда при смешивании с водой;</a:t>
            </a:r>
          </a:p>
          <a:p>
            <a:r>
              <a:rPr lang="ru-RU" dirty="0" smtClean="0"/>
              <a:t>сделать такой же опыт с другими вязкими веществами;</a:t>
            </a:r>
          </a:p>
          <a:p>
            <a:r>
              <a:rPr lang="ru-RU" dirty="0" smtClean="0"/>
              <a:t>найти научное обоснование для моей гипотезы.</a:t>
            </a:r>
          </a:p>
          <a:p>
            <a:pPr marL="0" indent="0">
              <a:buNone/>
            </a:pPr>
            <a:r>
              <a:rPr lang="ru-RU" b="1" u="sng" dirty="0" smtClean="0"/>
              <a:t>Моя гипотеза:</a:t>
            </a:r>
            <a:r>
              <a:rPr lang="ru-RU" b="1" dirty="0" smtClean="0"/>
              <a:t> </a:t>
            </a:r>
            <a:r>
              <a:rPr lang="ru-RU" dirty="0" smtClean="0"/>
              <a:t>у</a:t>
            </a:r>
            <a:r>
              <a:rPr lang="ru-RU" b="1" dirty="0" smtClean="0"/>
              <a:t> </a:t>
            </a:r>
            <a:r>
              <a:rPr lang="ru-RU" dirty="0" smtClean="0"/>
              <a:t>мёда нет памяти. </a:t>
            </a:r>
            <a:r>
              <a:rPr lang="ru-RU" dirty="0"/>
              <a:t>М</a:t>
            </a:r>
            <a:r>
              <a:rPr lang="ru-RU" dirty="0" smtClean="0"/>
              <a:t>ёд </a:t>
            </a:r>
            <a:r>
              <a:rPr lang="ru-RU" dirty="0"/>
              <a:t>не может запоминать свое первоначальное состояние(соты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b="1" u="sng" dirty="0" smtClean="0"/>
              <a:t>Методы исследования</a:t>
            </a:r>
            <a:r>
              <a:rPr lang="ru-RU" b="1" dirty="0" smtClean="0"/>
              <a:t>: </a:t>
            </a:r>
            <a:r>
              <a:rPr lang="ru-RU" dirty="0" smtClean="0"/>
              <a:t>изучение литературы, анкетирование, практический эксперимент.</a:t>
            </a:r>
          </a:p>
          <a:p>
            <a:endParaRPr lang="ru-RU" b="1" u="sng" dirty="0" smtClean="0"/>
          </a:p>
        </p:txBody>
      </p:sp>
    </p:spTree>
    <p:extLst>
      <p:ext uri="{BB962C8B-B14F-4D97-AF65-F5344CB8AC3E}">
        <p14:creationId xmlns="" xmlns:p14="http://schemas.microsoft.com/office/powerpoint/2010/main" val="367347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5660" y="-94055"/>
            <a:ext cx="6241816" cy="13716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Опрос среди сверстников</a:t>
            </a:r>
            <a:endParaRPr lang="ru-RU" sz="32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="" xmlns:p14="http://schemas.microsoft.com/office/powerpoint/2010/main" val="2157235073"/>
              </p:ext>
            </p:extLst>
          </p:nvPr>
        </p:nvGraphicFramePr>
        <p:xfrm>
          <a:off x="914402" y="504685"/>
          <a:ext cx="10363408" cy="5677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35877" y="627928"/>
            <a:ext cx="9829800" cy="4332287"/>
          </a:xfrm>
        </p:spPr>
        <p:txBody>
          <a:bodyPr/>
          <a:lstStyle/>
          <a:p>
            <a:r>
              <a:rPr lang="ru-RU" dirty="0" smtClean="0"/>
              <a:t>Опыт № 1.Эксперимент с медом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694" y="1175978"/>
            <a:ext cx="3408869" cy="28294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3804" y="3516653"/>
            <a:ext cx="2570983" cy="19282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66356" y="3438118"/>
            <a:ext cx="2570985" cy="2085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92" y="1175978"/>
            <a:ext cx="1471913" cy="13321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924" y="1126238"/>
            <a:ext cx="1330608" cy="1381841"/>
          </a:xfrm>
          <a:prstGeom prst="rect">
            <a:avLst/>
          </a:prstGeom>
        </p:spPr>
      </p:pic>
      <p:sp>
        <p:nvSpPr>
          <p:cNvPr id="11" name="Плюс 10"/>
          <p:cNvSpPr/>
          <p:nvPr/>
        </p:nvSpPr>
        <p:spPr>
          <a:xfrm>
            <a:off x="3363414" y="1618420"/>
            <a:ext cx="477078" cy="49695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 11"/>
          <p:cNvSpPr/>
          <p:nvPr/>
        </p:nvSpPr>
        <p:spPr>
          <a:xfrm>
            <a:off x="5476461" y="1866898"/>
            <a:ext cx="691568" cy="24847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724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6566" y="1094980"/>
            <a:ext cx="6890497" cy="22794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2011" y="902971"/>
            <a:ext cx="81876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 smtClean="0"/>
              <a:t>Опыт № 2. Эксперимент</a:t>
            </a:r>
          </a:p>
          <a:p>
            <a:pPr algn="just">
              <a:buClr>
                <a:schemeClr val="accent1">
                  <a:lumMod val="75000"/>
                </a:schemeClr>
              </a:buClr>
            </a:pPr>
            <a:r>
              <a:rPr lang="ru-RU" sz="2000" dirty="0" smtClean="0"/>
              <a:t> с другой жидкостью</a:t>
            </a:r>
          </a:p>
          <a:p>
            <a:pPr algn="just">
              <a:buClr>
                <a:schemeClr val="accent1">
                  <a:lumMod val="75000"/>
                </a:schemeClr>
              </a:buClr>
            </a:pPr>
            <a:r>
              <a:rPr lang="ru-RU" sz="2000" dirty="0" smtClean="0"/>
              <a:t>(средство для мытья посуды)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19" t="4530" b="6482"/>
          <a:stretch/>
        </p:blipFill>
        <p:spPr>
          <a:xfrm>
            <a:off x="3782253" y="3715542"/>
            <a:ext cx="1952625" cy="24469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409" y="3715542"/>
            <a:ext cx="1833320" cy="2446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494" t="22663" r="38736" b="21474"/>
          <a:stretch/>
        </p:blipFill>
        <p:spPr>
          <a:xfrm>
            <a:off x="8419436" y="3729552"/>
            <a:ext cx="2681795" cy="23558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2012" y="3493715"/>
            <a:ext cx="32645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/>
              <a:t>Опыт № </a:t>
            </a:r>
            <a:r>
              <a:rPr lang="ru-RU" sz="2000" dirty="0" smtClean="0"/>
              <a:t>3. </a:t>
            </a:r>
            <a:r>
              <a:rPr lang="ru-RU" sz="2000" dirty="0"/>
              <a:t>Эксперимент с </a:t>
            </a:r>
            <a:endParaRPr lang="ru-RU" sz="2000" dirty="0" smtClean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000" dirty="0" smtClean="0"/>
              <a:t>третьим вязким веществом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000" dirty="0" smtClean="0"/>
              <a:t>(абрикосовое варенье)</a:t>
            </a:r>
          </a:p>
        </p:txBody>
      </p:sp>
    </p:spTree>
    <p:extLst>
      <p:ext uri="{BB962C8B-B14F-4D97-AF65-F5344CB8AC3E}">
        <p14:creationId xmlns="" xmlns:p14="http://schemas.microsoft.com/office/powerpoint/2010/main" val="410315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198" y="1385358"/>
            <a:ext cx="61568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моя гипотеза была доказана.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457200" indent="-4572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Я </a:t>
            </a:r>
            <a:r>
              <a:rPr lang="ru-RU" sz="2400" dirty="0"/>
              <a:t>с уверенностью могу  утверждать, что мёд не обладает памятью. </a:t>
            </a:r>
            <a:endParaRPr lang="ru-RU" sz="2400" dirty="0" smtClean="0"/>
          </a:p>
          <a:p>
            <a:pPr marL="457200" indent="-4572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Этому </a:t>
            </a:r>
            <a:r>
              <a:rPr lang="ru-RU" sz="2400" dirty="0"/>
              <a:t>явлению есть научное объяснение – ячейки </a:t>
            </a:r>
            <a:r>
              <a:rPr lang="ru-RU" sz="2400" dirty="0" err="1"/>
              <a:t>Бенара</a:t>
            </a:r>
            <a:r>
              <a:rPr lang="ru-RU" sz="2400" dirty="0"/>
              <a:t>, которые образуется при смешивании </a:t>
            </a:r>
            <a:r>
              <a:rPr lang="ru-RU" sz="2400" dirty="0" smtClean="0"/>
              <a:t>любого вязкого </a:t>
            </a:r>
            <a:r>
              <a:rPr lang="ru-RU" sz="2400" dirty="0"/>
              <a:t>вещества и холодной воды</a:t>
            </a:r>
            <a:r>
              <a:rPr lang="ru-RU" sz="2400" dirty="0" smtClean="0"/>
              <a:t>. </a:t>
            </a:r>
            <a:endParaRPr lang="ru-RU" sz="2400" dirty="0"/>
          </a:p>
          <a:p>
            <a:pPr marL="457200" indent="-4572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Есть настоящие способы определить качественный мёд.</a:t>
            </a:r>
            <a:endParaRPr lang="ru-RU" sz="2400" dirty="0"/>
          </a:p>
          <a:p>
            <a:pPr marL="457200" indent="-4572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Не </a:t>
            </a:r>
            <a:r>
              <a:rPr lang="ru-RU" sz="2400" dirty="0" err="1" smtClean="0"/>
              <a:t>ведитесь</a:t>
            </a:r>
            <a:r>
              <a:rPr lang="ru-RU" sz="2400" dirty="0" smtClean="0"/>
              <a:t> на обманы продавцов про память мёда и покупайте настоящий продукт.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65382" y="809105"/>
            <a:ext cx="8127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Выводы: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079" y="2374661"/>
            <a:ext cx="4230225" cy="2821527"/>
          </a:xfrm>
          <a:prstGeom prst="rect">
            <a:avLst/>
          </a:prstGeom>
        </p:spPr>
      </p:pic>
      <p:sp>
        <p:nvSpPr>
          <p:cNvPr id="5" name="Умножение 4"/>
          <p:cNvSpPr/>
          <p:nvPr/>
        </p:nvSpPr>
        <p:spPr>
          <a:xfrm>
            <a:off x="7288319" y="950072"/>
            <a:ext cx="4091985" cy="5452044"/>
          </a:xfrm>
          <a:prstGeom prst="mathMultiply">
            <a:avLst/>
          </a:prstGeom>
          <a:solidFill>
            <a:srgbClr val="FF0000">
              <a:alpha val="49000"/>
            </a:srgbClr>
          </a:solidFill>
          <a:ln>
            <a:solidFill>
              <a:schemeClr val="accent3">
                <a:shade val="50000"/>
                <a:alpha val="37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95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6578" y="352685"/>
            <a:ext cx="9601200" cy="147637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  <a:t>Список используемой </a:t>
            </a:r>
            <a:r>
              <a:rPr lang="ru-RU" sz="44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  <a:t>литературы </a:t>
            </a:r>
          </a:p>
          <a:p>
            <a:pPr marL="0" indent="0" algn="ctr">
              <a:buNone/>
            </a:pPr>
            <a:r>
              <a:rPr lang="ru-RU" sz="44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  <a:t>и источников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9323" y="2170545"/>
            <a:ext cx="815570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Феданова Ю.В. Самая большая детская энциклопедия/</a:t>
            </a:r>
            <a:r>
              <a:rPr lang="ru-RU" dirty="0" err="1" smtClean="0"/>
              <a:t>Феданова</a:t>
            </a:r>
            <a:r>
              <a:rPr lang="ru-RU" dirty="0" smtClean="0"/>
              <a:t> Ю.В. – Ростов-на-Дону, Владис, 2016, 443 с.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2"/>
              </a:rPr>
              <a:t>http://o-mede.com/kak-vybrat-pravilnyj-med.html</a:t>
            </a:r>
            <a:r>
              <a:rPr lang="en-US" dirty="0"/>
              <a:t> [</a:t>
            </a:r>
            <a:r>
              <a:rPr lang="ru-RU" dirty="0"/>
              <a:t>электронный ресурс</a:t>
            </a:r>
            <a:r>
              <a:rPr lang="en-US" dirty="0" smtClean="0"/>
              <a:t>]</a:t>
            </a:r>
            <a:endParaRPr lang="ru-RU" dirty="0"/>
          </a:p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://zen.yandex.ru/media/id/5c371dfea2966000aa0df35a/geneticheskaia-pamiat-meda-mif-ili-realnost-5c67b578489d3e00aef1febf</a:t>
            </a:r>
            <a:r>
              <a:rPr lang="ru-RU" dirty="0"/>
              <a:t> </a:t>
            </a:r>
            <a:r>
              <a:rPr lang="en-US" dirty="0"/>
              <a:t>[</a:t>
            </a:r>
            <a:r>
              <a:rPr lang="ru-RU" dirty="0"/>
              <a:t>электронный ресурс</a:t>
            </a:r>
            <a:r>
              <a:rPr lang="en-US" dirty="0"/>
              <a:t>]</a:t>
            </a:r>
            <a:endParaRPr lang="ru-RU" dirty="0"/>
          </a:p>
          <a:p>
            <a:pPr marL="342900" indent="-342900">
              <a:buAutoNum type="arabicPeriod"/>
            </a:pPr>
            <a:endParaRPr lang="ru-RU" dirty="0" smtClean="0"/>
          </a:p>
          <a:p>
            <a:endParaRPr lang="ru-RU" dirty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282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877</TotalTime>
  <Words>232</Words>
  <Application>Microsoft Office PowerPoint</Application>
  <PresentationFormat>Произвольный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Натуральные материалы</vt:lpstr>
      <vt:lpstr>Муниципальное бюджетное общеобразовательное учреждение     Костомукшского городского округа «Гимназия»</vt:lpstr>
      <vt:lpstr>Слайд 2</vt:lpstr>
      <vt:lpstr>Опрос среди сверстников</vt:lpstr>
      <vt:lpstr>Слайд 4</vt:lpstr>
      <vt:lpstr>Слайд 5</vt:lpstr>
      <vt:lpstr>Слайд 6</vt:lpstr>
      <vt:lpstr>Слайд 7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Есть ли память у мёда?</dc:title>
  <dc:creator>RePack by Diakov</dc:creator>
  <cp:lastModifiedBy>nec.stepanov</cp:lastModifiedBy>
  <cp:revision>64</cp:revision>
  <dcterms:created xsi:type="dcterms:W3CDTF">2019-09-18T16:55:46Z</dcterms:created>
  <dcterms:modified xsi:type="dcterms:W3CDTF">2020-03-03T11:32:19Z</dcterms:modified>
</cp:coreProperties>
</file>