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92" r:id="rId1"/>
  </p:sldMasterIdLst>
  <p:sldIdLst>
    <p:sldId id="256" r:id="rId2"/>
    <p:sldId id="257" r:id="rId3"/>
    <p:sldId id="258" r:id="rId4"/>
    <p:sldId id="274" r:id="rId5"/>
    <p:sldId id="272" r:id="rId6"/>
    <p:sldId id="262" r:id="rId7"/>
    <p:sldId id="275" r:id="rId8"/>
    <p:sldId id="267" r:id="rId9"/>
    <p:sldId id="268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00B0F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3369" autoAdjust="0"/>
  </p:normalViewPr>
  <p:slideViewPr>
    <p:cSldViewPr>
      <p:cViewPr varScale="1">
        <p:scale>
          <a:sx n="101" d="100"/>
          <a:sy n="101" d="100"/>
        </p:scale>
        <p:origin x="-2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40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7.0103515935475202E-2"/>
          <c:y val="0.22290910549423223"/>
          <c:w val="0.49331476389208595"/>
          <c:h val="0.5345900177611490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Любят картофель 39ч.</c:v>
                </c:pt>
                <c:pt idx="1">
                  <c:v>Не любят картофель 2ч.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Сажают картофель 38ч.</c:v>
                </c:pt>
                <c:pt idx="1">
                  <c:v>Не сажают картофель 3ч.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4AEFFA1-0B82-44BA-90CD-419DF3E3AF6F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EEC7D7D-0931-442B-BF1C-FB572BEC5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693" r:id="rId1"/>
    <p:sldLayoutId id="2147484694" r:id="rId2"/>
    <p:sldLayoutId id="2147484695" r:id="rId3"/>
    <p:sldLayoutId id="2147484696" r:id="rId4"/>
    <p:sldLayoutId id="2147484697" r:id="rId5"/>
    <p:sldLayoutId id="2147484698" r:id="rId6"/>
    <p:sldLayoutId id="2147484699" r:id="rId7"/>
    <p:sldLayoutId id="2147484700" r:id="rId8"/>
    <p:sldLayoutId id="2147484701" r:id="rId9"/>
    <p:sldLayoutId id="2147484702" r:id="rId10"/>
    <p:sldLayoutId id="214748470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500042"/>
            <a:ext cx="8643998" cy="279737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Исследовательская работа.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Выращивание  картофеля  двух разных сортов.</a:t>
            </a: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85720" y="-46166"/>
            <a:ext cx="8358246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Костомукшского городского округа «Гимназия»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76056" y="4167664"/>
            <a:ext cx="356791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u="sng" kern="0" dirty="0">
                <a:latin typeface="Times New Roman" pitchFamily="18" charset="0"/>
                <a:cs typeface="Times New Roman" pitchFamily="18" charset="0"/>
              </a:rPr>
              <a:t>Выполнила:</a:t>
            </a:r>
            <a:r>
              <a:rPr lang="ru-RU" sz="2200" kern="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kern="0" dirty="0" smtClean="0">
                <a:latin typeface="Times New Roman" pitchFamily="18" charset="0"/>
                <a:cs typeface="Times New Roman" pitchFamily="18" charset="0"/>
              </a:rPr>
              <a:t>Шмелева Таисия,</a:t>
            </a:r>
            <a:r>
              <a:rPr lang="ru-RU" sz="2200" kern="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kern="0" dirty="0" smtClean="0">
                <a:latin typeface="Times New Roman" pitchFamily="18" charset="0"/>
                <a:cs typeface="Times New Roman" pitchFamily="18" charset="0"/>
              </a:rPr>
              <a:t>ученица 3 «Б» класса.</a:t>
            </a:r>
            <a:r>
              <a:rPr lang="ru-RU" sz="2200" kern="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u="sng" kern="0" dirty="0" smtClean="0"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sz="2200" kern="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kern="0" dirty="0" err="1">
                <a:latin typeface="Times New Roman" pitchFamily="18" charset="0"/>
                <a:cs typeface="Times New Roman" pitchFamily="18" charset="0"/>
              </a:rPr>
              <a:t>Дундукова</a:t>
            </a:r>
            <a:r>
              <a:rPr lang="ru-RU" sz="2200" kern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kern="0" dirty="0" err="1">
                <a:latin typeface="Times New Roman" pitchFamily="18" charset="0"/>
                <a:cs typeface="Times New Roman" pitchFamily="18" charset="0"/>
              </a:rPr>
              <a:t>О.В</a:t>
            </a:r>
            <a:r>
              <a:rPr lang="ru-RU" sz="2200" kern="0" dirty="0" err="1" smtClean="0">
                <a:latin typeface="Times New Roman" pitchFamily="18" charset="0"/>
                <a:cs typeface="Times New Roman" pitchFamily="18" charset="0"/>
              </a:rPr>
              <a:t>.,учитель</a:t>
            </a:r>
            <a:r>
              <a:rPr lang="ru-RU" sz="2200" kern="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200" kern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kern="0" dirty="0" smtClean="0">
                <a:latin typeface="Times New Roman" pitchFamily="18" charset="0"/>
                <a:cs typeface="Times New Roman" pitchFamily="18" charset="0"/>
              </a:rPr>
              <a:t>Шмелева </a:t>
            </a:r>
            <a:r>
              <a:rPr lang="ru-RU" sz="2200" kern="0" dirty="0" err="1" smtClean="0">
                <a:latin typeface="Times New Roman" pitchFamily="18" charset="0"/>
                <a:cs typeface="Times New Roman" pitchFamily="18" charset="0"/>
              </a:rPr>
              <a:t>С.А</a:t>
            </a:r>
            <a:r>
              <a:rPr lang="ru-RU" sz="2200" kern="0" dirty="0" err="1" smtClean="0">
                <a:latin typeface="Times New Roman" pitchFamily="18" charset="0"/>
                <a:cs typeface="Times New Roman" pitchFamily="18" charset="0"/>
              </a:rPr>
              <a:t>.,родитель</a:t>
            </a:r>
            <a:r>
              <a:rPr lang="ru-RU" sz="2200" kern="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320"/>
            <a:ext cx="8643998" cy="1143000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Собирали урожай на 85 день роста картофеля.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Сделав вывод, можно сказать, что урожай был хорошим.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28 августа выкопали картофель  и взвесили урожай.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Сорт «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Санте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»  3500г.                                   Сорт «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Беллароза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» 3600г.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MG_49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619236"/>
            <a:ext cx="4069397" cy="5238763"/>
          </a:xfrm>
          <a:prstGeom prst="rect">
            <a:avLst/>
          </a:prstGeom>
        </p:spPr>
      </p:pic>
      <p:pic>
        <p:nvPicPr>
          <p:cNvPr id="4" name="Рисунок 3" descr="IMG_49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619237"/>
            <a:ext cx="3929072" cy="523876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Вывод</a:t>
            </a:r>
            <a:endParaRPr lang="ru-RU" sz="3200" b="1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67200" y="1071546"/>
            <a:ext cx="4625280" cy="5597814"/>
          </a:xfrm>
        </p:spPr>
        <p:txBody>
          <a:bodyPr>
            <a:normAutofit fontScale="92500" lnSpcReduction="20000"/>
          </a:bodyPr>
          <a:lstStyle/>
          <a:p>
            <a:endParaRPr lang="ru-RU" sz="1800" dirty="0" smtClean="0"/>
          </a:p>
          <a:p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Моя гипотеза подтвердилась – я смогла вырастить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два сорта картофеля, и путем эксперимента мне удалось доказать, что при  одинаковом  уходе за ними, урожайность картофеля двух разных сортов  оказалась почти  равной.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наблюдала за ростом и цветением двух сортов картофеля.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узнала, что уход, полив, прополка и окучивание являются необходимыми условиями для урожайности  двух выбранных сортов картофеля.</a:t>
            </a:r>
          </a:p>
          <a:p>
            <a:endParaRPr lang="ru-RU" sz="1800" dirty="0" smtClean="0"/>
          </a:p>
          <a:p>
            <a:pPr marL="36576" indent="0">
              <a:buNone/>
            </a:pPr>
            <a:endParaRPr lang="ru-RU" sz="1800" dirty="0"/>
          </a:p>
        </p:txBody>
      </p:sp>
      <p:pic>
        <p:nvPicPr>
          <p:cNvPr id="3" name="Рисунок 2" descr="IMG_49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357298"/>
            <a:ext cx="4071966" cy="514351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357166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+mn-lt"/>
              </a:rPr>
              <a:t>Список литературы и источников интернета</a:t>
            </a:r>
            <a:endParaRPr lang="ru-RU" sz="3200" dirty="0">
              <a:latin typeface="+mn-lt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5069160"/>
          </a:xfrm>
        </p:spPr>
        <p:txBody>
          <a:bodyPr>
            <a:normAutofit fontScale="77500" lnSpcReduction="20000"/>
          </a:bodyPr>
          <a:lstStyle/>
          <a:p>
            <a:pPr marL="36576" lv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1. Про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частный дом. (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Эл.ресурс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). Режим доступа: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https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://countryhouse.pro/zheltye-sorta-kartofelya-s-zheltoj-myakotyu/#i-22</a:t>
            </a:r>
          </a:p>
          <a:p>
            <a:pPr marL="36576" lv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ПлодОгород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Посадка и уход за картофелем. (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Эл.ресурс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). Режим доступа: http://plodogorod.com/ovoshhi/klubneplody/kartofel/posadka-i-uhod-za-kartofelem-sekrety-uspeshnogo-vyrashhivaniya-rasteniya.html</a:t>
            </a:r>
          </a:p>
          <a:p>
            <a:pPr marL="36576" lv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3. Всезнайка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Эл.ресурс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). Режим доступа: https://www.vseznayka.kiev.ua/index.php/istoriya/8-istoriya-rusi/52-kak-kartofel-poyavilsya-v-rossii</a:t>
            </a:r>
          </a:p>
          <a:p>
            <a:pPr marL="36576" lv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4. Про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ферму. (Эл. ресурс). Режим доступа: http://profermu.com/ogorod/kartofel/sorta-ka/sante.html</a:t>
            </a:r>
          </a:p>
          <a:p>
            <a:pPr marL="36576" lv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5. Русский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фермер. (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Эл.ресурс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Режимдоступа:https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://rusfermer.net/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ogorod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korneplody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kartofel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sorta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rannespelye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/bellaroza.html</a:t>
            </a:r>
          </a:p>
          <a:p>
            <a:pPr marL="36576" lvl="0"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6. Комплексное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удобрение 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Кемира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– отличный вариант для подкормки растений. (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Эл.ресурс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).  Режим доступа: https://goodgrunt.ru/nazvaniya/udobrenie-kemira.html</a:t>
            </a:r>
          </a:p>
          <a:p>
            <a:pPr lvl="0"/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1000156"/>
            <a:ext cx="8229600" cy="6572296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Цель работы: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исследование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путём эксперимента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урожайности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картофеля двух сортов.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изучить литературу, материалы  в сети Интернет о картофеле;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изучить отношение к картофелю детей и взрослых;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посадить картофель  двух выбранных сортов: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Санте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Беллароза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обеспечить полноценный уход в  период роста картофеля;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проводить междурядную обработку и окучивание;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своевременно удалять сорняки и бороться с вредителями;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сравнить урожайность.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00042"/>
            <a:ext cx="6452192" cy="50006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700" b="1" u="sng" dirty="0" smtClean="0">
                <a:latin typeface="Times New Roman" pitchFamily="18" charset="0"/>
                <a:cs typeface="Times New Roman" pitchFamily="18" charset="0"/>
              </a:rPr>
              <a:t>Гипотеза: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предполагаю, что выбранные мною два сорта картофеля дадут одинаково хороший урожай при одинаковом уходе.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u="sng" dirty="0" smtClean="0">
                <a:latin typeface="Times New Roman" pitchFamily="18" charset="0"/>
                <a:cs typeface="Times New Roman" pitchFamily="18" charset="0"/>
              </a:rPr>
              <a:t>Объект: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картофель.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u="sng" dirty="0" smtClean="0">
                <a:latin typeface="Times New Roman" pitchFamily="18" charset="0"/>
                <a:cs typeface="Times New Roman" pitchFamily="18" charset="0"/>
              </a:rPr>
              <a:t>Предмет: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выращивание картофеля  двух разных сортов.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+mn-lt"/>
              </a:rPr>
              <a:t/>
            </a:r>
            <a:br>
              <a:rPr lang="ru-RU" sz="2700" dirty="0" smtClean="0">
                <a:latin typeface="+mn-lt"/>
              </a:rPr>
            </a:br>
            <a:endParaRPr lang="ru-RU" sz="2700" dirty="0"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16633"/>
            <a:ext cx="3053868" cy="86409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+mn-lt"/>
              </a:rPr>
              <a:t>Картофель</a:t>
            </a:r>
            <a:endParaRPr lang="ru-RU" sz="32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908721"/>
            <a:ext cx="3053866" cy="3672408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/>
              <a:t>Картофель - многолетнее травянистое клубненосное растение, относительно неприхотливое, светолюбивое, теплолюбивое растение, требующее умеренного полива. </a:t>
            </a:r>
          </a:p>
          <a:p>
            <a:pPr algn="just"/>
            <a:r>
              <a:rPr lang="ru-RU" sz="1800" dirty="0" smtClean="0"/>
              <a:t>Подвержено заболеванию – фитофторозу, основной вредитель колорадский жук. </a:t>
            </a:r>
          </a:p>
          <a:p>
            <a:endParaRPr lang="ru-RU" dirty="0"/>
          </a:p>
        </p:txBody>
      </p:sp>
      <p:pic>
        <p:nvPicPr>
          <p:cNvPr id="1027" name="Picture 3" descr="C:\Users\User\Desktop\65382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6667" r="16667"/>
          <a:stretch>
            <a:fillRect/>
          </a:stretch>
        </p:blipFill>
        <p:spPr bwMode="auto">
          <a:xfrm>
            <a:off x="611560" y="908720"/>
            <a:ext cx="4104456" cy="336499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365104"/>
            <a:ext cx="1712913" cy="231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7535" y="4221088"/>
            <a:ext cx="4700587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94023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spc="10" dirty="0" smtClean="0">
                <a:latin typeface="Times New Roman" pitchFamily="18" charset="0"/>
                <a:cs typeface="Times New Roman" pitchFamily="18" charset="0"/>
              </a:rPr>
              <a:t>Анкетирование показало, что большинство опрошенных любят блюда из картофеля, выращивают картофель самостоятельно, и считают его полезным в употреблении.</a:t>
            </a:r>
            <a:endParaRPr lang="ru-RU" sz="2400" spc="1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85720" y="2428868"/>
          <a:ext cx="4214810" cy="388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4500562" y="2285992"/>
          <a:ext cx="4357718" cy="388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Выбранные сорта картофеля </a:t>
            </a:r>
            <a:endParaRPr lang="ru-RU" sz="3200" b="1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3286124"/>
            <a:ext cx="4114800" cy="3571876"/>
          </a:xfrm>
        </p:spPr>
        <p:txBody>
          <a:bodyPr>
            <a:normAutofit fontScale="92500"/>
          </a:bodyPr>
          <a:lstStyle/>
          <a:p>
            <a:r>
              <a:rPr lang="ru-RU" sz="2200" u="sng" dirty="0" smtClean="0">
                <a:solidFill>
                  <a:schemeClr val="tx1"/>
                </a:solidFill>
              </a:rPr>
              <a:t>Сорт САНТЕ</a:t>
            </a:r>
          </a:p>
          <a:p>
            <a:r>
              <a:rPr lang="ru-RU" sz="2100" dirty="0" smtClean="0">
                <a:solidFill>
                  <a:schemeClr val="tx1"/>
                </a:solidFill>
              </a:rPr>
              <a:t>Характеристики сорта </a:t>
            </a:r>
            <a:r>
              <a:rPr lang="ru-RU" sz="2100" dirty="0" err="1" smtClean="0">
                <a:solidFill>
                  <a:schemeClr val="tx1"/>
                </a:solidFill>
              </a:rPr>
              <a:t>Санте</a:t>
            </a:r>
            <a:r>
              <a:rPr lang="ru-RU" sz="2100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sz="2100" dirty="0" smtClean="0">
                <a:solidFill>
                  <a:schemeClr val="tx1"/>
                </a:solidFill>
              </a:rPr>
              <a:t>срок созревания — среднеспелый (80-90 дней); </a:t>
            </a:r>
          </a:p>
          <a:p>
            <a:r>
              <a:rPr lang="ru-RU" sz="2100" dirty="0" smtClean="0">
                <a:solidFill>
                  <a:schemeClr val="tx1"/>
                </a:solidFill>
              </a:rPr>
              <a:t>форма клубней — овальная; </a:t>
            </a:r>
          </a:p>
          <a:p>
            <a:r>
              <a:rPr lang="ru-RU" sz="2100" dirty="0" smtClean="0">
                <a:solidFill>
                  <a:schemeClr val="tx1"/>
                </a:solidFill>
              </a:rPr>
              <a:t>структура кожуры — гладкая; </a:t>
            </a:r>
          </a:p>
          <a:p>
            <a:r>
              <a:rPr lang="ru-RU" sz="2100" dirty="0" smtClean="0">
                <a:solidFill>
                  <a:schemeClr val="tx1"/>
                </a:solidFill>
              </a:rPr>
              <a:t>цвет кожуры — желтый; </a:t>
            </a:r>
          </a:p>
          <a:p>
            <a:r>
              <a:rPr lang="ru-RU" sz="2100" dirty="0" smtClean="0">
                <a:solidFill>
                  <a:schemeClr val="tx1"/>
                </a:solidFill>
              </a:rPr>
              <a:t>цвет мякоти — светло-желтый; </a:t>
            </a:r>
          </a:p>
          <a:p>
            <a:r>
              <a:rPr lang="ru-RU" sz="2100" dirty="0" smtClean="0">
                <a:solidFill>
                  <a:schemeClr val="tx1"/>
                </a:solidFill>
              </a:rPr>
              <a:t>глубина глазков — мелкая; 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857752" y="3357562"/>
            <a:ext cx="4286248" cy="3500438"/>
          </a:xfrm>
        </p:spPr>
        <p:txBody>
          <a:bodyPr>
            <a:normAutofit fontScale="32500" lnSpcReduction="20000"/>
          </a:bodyPr>
          <a:lstStyle/>
          <a:p>
            <a:r>
              <a:rPr lang="ru-RU" sz="6000" u="sng" dirty="0" smtClean="0">
                <a:solidFill>
                  <a:schemeClr val="tx1"/>
                </a:solidFill>
              </a:rPr>
              <a:t>Сорт БЕЛЛАРОЗА</a:t>
            </a:r>
          </a:p>
          <a:p>
            <a:pPr fontAlgn="base"/>
            <a:r>
              <a:rPr lang="ru-RU" sz="5500" dirty="0" smtClean="0">
                <a:solidFill>
                  <a:schemeClr val="tx1"/>
                </a:solidFill>
              </a:rPr>
              <a:t>Характеристики сорта </a:t>
            </a:r>
            <a:r>
              <a:rPr lang="ru-RU" sz="5500" dirty="0" err="1" smtClean="0">
                <a:solidFill>
                  <a:schemeClr val="tx1"/>
                </a:solidFill>
              </a:rPr>
              <a:t>Беллароза</a:t>
            </a:r>
            <a:r>
              <a:rPr lang="ru-RU" sz="5500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sz="5500" dirty="0" smtClean="0">
                <a:solidFill>
                  <a:schemeClr val="tx1"/>
                </a:solidFill>
              </a:rPr>
              <a:t>срок созревания — среднеспелый (70-80  дней); </a:t>
            </a:r>
          </a:p>
          <a:p>
            <a:r>
              <a:rPr lang="ru-RU" sz="5500" dirty="0" smtClean="0">
                <a:solidFill>
                  <a:schemeClr val="tx1"/>
                </a:solidFill>
              </a:rPr>
              <a:t>форма клубней — овальная или круглая;</a:t>
            </a:r>
          </a:p>
          <a:p>
            <a:r>
              <a:rPr lang="ru-RU" sz="5500" dirty="0" smtClean="0">
                <a:solidFill>
                  <a:schemeClr val="tx1"/>
                </a:solidFill>
              </a:rPr>
              <a:t>структура кожуры — толстая и  негладкая; </a:t>
            </a:r>
          </a:p>
          <a:p>
            <a:r>
              <a:rPr lang="ru-RU" sz="5500" dirty="0" smtClean="0">
                <a:solidFill>
                  <a:schemeClr val="tx1"/>
                </a:solidFill>
              </a:rPr>
              <a:t>цвет кожуры — </a:t>
            </a:r>
            <a:r>
              <a:rPr lang="ru-RU" sz="5500" dirty="0" err="1" smtClean="0">
                <a:solidFill>
                  <a:schemeClr val="tx1"/>
                </a:solidFill>
              </a:rPr>
              <a:t>розовый</a:t>
            </a:r>
            <a:r>
              <a:rPr lang="ru-RU" sz="5500" dirty="0" smtClean="0">
                <a:solidFill>
                  <a:schemeClr val="tx1"/>
                </a:solidFill>
              </a:rPr>
              <a:t> или красный; </a:t>
            </a:r>
          </a:p>
          <a:p>
            <a:r>
              <a:rPr lang="ru-RU" sz="5500" dirty="0" smtClean="0">
                <a:solidFill>
                  <a:schemeClr val="tx1"/>
                </a:solidFill>
              </a:rPr>
              <a:t>цвет мякоти — желтоватый; </a:t>
            </a:r>
          </a:p>
          <a:p>
            <a:r>
              <a:rPr lang="ru-RU" sz="5500" dirty="0" smtClean="0">
                <a:solidFill>
                  <a:schemeClr val="tx1"/>
                </a:solidFill>
              </a:rPr>
              <a:t>глубина глазков — мелкая; </a:t>
            </a:r>
          </a:p>
          <a:p>
            <a:pPr algn="ctr"/>
            <a:endParaRPr lang="ru-RU" sz="5500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Users\User\Desktop\sante-1-615x46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4040188" cy="2500329"/>
          </a:xfrm>
          <a:prstGeom prst="rect">
            <a:avLst/>
          </a:prstGeom>
          <a:noFill/>
        </p:spPr>
      </p:pic>
      <p:pic>
        <p:nvPicPr>
          <p:cNvPr id="3075" name="Picture 3" descr="C:\Users\User\Desktop\foto-sorta-kartofelya-gloriya-02-300x24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785794"/>
            <a:ext cx="3714776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0782"/>
            <a:ext cx="8929718" cy="2513678"/>
          </a:xfrm>
        </p:spPr>
        <p:txBody>
          <a:bodyPr>
            <a:noAutofit/>
          </a:bodyPr>
          <a:lstStyle/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Посадка и уход за картофелем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Картофель  был посажен 5 июня, 7 июня провели первое боронование граблями, при этом почву обогатили кислородом и убрали сорняки. 11  июня  появились всходы, произвели второе боронование, 13 июня  третье и последнее боронование  уже по всходам.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User\Desktop\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420888"/>
            <a:ext cx="3200400" cy="2133600"/>
          </a:xfrm>
          <a:prstGeom prst="rect">
            <a:avLst/>
          </a:prstGeom>
          <a:noFill/>
        </p:spPr>
      </p:pic>
      <p:pic>
        <p:nvPicPr>
          <p:cNvPr id="4" name="Рисунок 3" descr="C:\Users\User\Desktop\kusty-kartofelya-i-tyapk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8944" y="2425081"/>
            <a:ext cx="3071834" cy="2129408"/>
          </a:xfrm>
          <a:prstGeom prst="rect">
            <a:avLst/>
          </a:prstGeom>
          <a:noFill/>
        </p:spPr>
      </p:pic>
      <p:pic>
        <p:nvPicPr>
          <p:cNvPr id="5" name="Рисунок 4" descr="C:\Users\User\Desktop\NxvgyL6bV8Y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644537"/>
            <a:ext cx="2286016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470648" cy="1988840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Первая прополка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15 июня на глубину 10-12см, вторая прополка 20 июня. В связи с природными условиями, дожди шли не регулярно, поэтому приходилось часто поливать  кусты картофеля.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996952"/>
            <a:ext cx="285752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8274" y="3571876"/>
            <a:ext cx="285752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533" y="2110019"/>
            <a:ext cx="2786082" cy="292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486" y="548680"/>
            <a:ext cx="7470648" cy="1583044"/>
          </a:xfrm>
        </p:spPr>
        <p:txBody>
          <a:bodyPr>
            <a:no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23 июня мы провели первое окучивание кустов, потом аккуратно пололи, чтобы не повредить цветение картофеля. 1 июля последнее окучивание. Видим, что появились разные по цвету соцветия, фиолетовые у сорта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Беллароза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и белые у сорта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Санте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lVMk-z-UBD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060848"/>
            <a:ext cx="3820213" cy="4536504"/>
          </a:xfrm>
          <a:prstGeom prst="rect">
            <a:avLst/>
          </a:prstGeom>
        </p:spPr>
      </p:pic>
      <p:pic>
        <p:nvPicPr>
          <p:cNvPr id="4" name="Рисунок 3" descr="k17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38537" y="2065219"/>
            <a:ext cx="4437919" cy="2427446"/>
          </a:xfrm>
          <a:prstGeom prst="rect">
            <a:avLst/>
          </a:prstGeom>
        </p:spPr>
      </p:pic>
      <p:pic>
        <p:nvPicPr>
          <p:cNvPr id="5" name="Рисунок 4" descr="119317_o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1" y="4536034"/>
            <a:ext cx="4461646" cy="224077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1113</TotalTime>
  <Words>385</Words>
  <Application>Microsoft Office PowerPoint</Application>
  <PresentationFormat>Экран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Техническая</vt:lpstr>
      <vt:lpstr>Слайд 1</vt:lpstr>
      <vt:lpstr>         Цель работы: - исследование путём эксперимента урожайности   картофеля двух сортов.   Задачи:  - изучить литературу, материалы  в сети Интернет о картофеле; - изучить отношение к картофелю детей и взрослых; - посадить картофель  двух выбранных сортов: Санте и Беллароза;  - обеспечить полноценный уход в  период роста картофеля; - проводить междурядную обработку и окучивание; - своевременно удалять сорняки и бороться с вредителями; - сравнить урожайность.    </vt:lpstr>
      <vt:lpstr> Гипотеза:  я предполагаю, что выбранные мною два сорта картофеля дадут одинаково хороший урожай при одинаковом уходе.  Объект: картофель.  Предмет: выращивание картофеля  двух разных сортов.   </vt:lpstr>
      <vt:lpstr>Картофель</vt:lpstr>
      <vt:lpstr> Анкетирование показало, что большинство опрошенных любят блюда из картофеля, выращивают картофель самостоятельно, и считают его полезным в употреблении.</vt:lpstr>
      <vt:lpstr>Выбранные сорта картофеля </vt:lpstr>
      <vt:lpstr>Посадка и уход за картофелем  Картофель  был посажен 5 июня, 7 июня провели первое боронование граблями, при этом почву обогатили кислородом и убрали сорняки. 11  июня  появились всходы, произвели второе боронование, 13 июня  третье и последнее боронование  уже по всходам.</vt:lpstr>
      <vt:lpstr>Первая прополка 15 июня на глубину 10-12см, вторая прополка 20 июня. В связи с природными условиями, дожди шли не регулярно, поэтому приходилось часто поливать  кусты картофеля. </vt:lpstr>
      <vt:lpstr>23 июня мы провели первое окучивание кустов, потом аккуратно пололи, чтобы не повредить цветение картофеля. 1 июля последнее окучивание. Видим, что появились разные по цвету соцветия, фиолетовые у сорта Беллароза  и белые у сорта Санте.   </vt:lpstr>
      <vt:lpstr> Собирали урожай на 85 день роста картофеля. Сделав вывод, можно сказать, что урожай был хорошим.  28 августа выкопали картофель  и взвесили урожай.  Сорт «Санте»  3500г.                                   Сорт «Беллароза» 3600г.    </vt:lpstr>
      <vt:lpstr>Вывод</vt:lpstr>
      <vt:lpstr>Список литературы и источников интернета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Урожайность картофеля разных сортов.</dc:title>
  <dc:creator>User</dc:creator>
  <cp:lastModifiedBy>КАБ 3Н</cp:lastModifiedBy>
  <cp:revision>88</cp:revision>
  <dcterms:created xsi:type="dcterms:W3CDTF">2019-06-27T10:51:34Z</dcterms:created>
  <dcterms:modified xsi:type="dcterms:W3CDTF">2020-02-28T13:51:09Z</dcterms:modified>
</cp:coreProperties>
</file>