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4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tvoyrebenok.ru/images/presentation/literature/b/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489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Рекомендательный список литературы о Великой Отечественной Войне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&amp;Fcy;&amp;ocy;&amp;ncy; &amp;pcy;&amp;rcy;&amp;iecy;&amp;zcy;&amp;iecy;&amp;ncy;&amp;tcy;&amp;acy;&amp;tscy;&amp;icy;&amp;icy; &amp;pcy;&amp;ocy; &amp;icy;&amp;scy;&amp;tcy;&amp;ocy;&amp;rcy;&amp;icy;&amp;i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489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917596"/>
          </a:xfrm>
        </p:spPr>
        <p:txBody>
          <a:bodyPr/>
          <a:lstStyle/>
          <a:p>
            <a:r>
              <a:rPr lang="ru-RU" dirty="0" smtClean="0"/>
              <a:t>Для средних классов (5-7 </a:t>
            </a:r>
            <a:r>
              <a:rPr lang="ru-RU" dirty="0" err="1" smtClean="0"/>
              <a:t>кл</a:t>
            </a:r>
            <a:r>
              <a:rPr lang="ru-RU" dirty="0" smtClean="0"/>
              <a:t>.)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1214422"/>
            <a:ext cx="6115064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/>
              <a:t>Платонов А. </a:t>
            </a:r>
            <a:r>
              <a:rPr lang="ru-RU" b="1" dirty="0" err="1" smtClean="0"/>
              <a:t>Сампо</a:t>
            </a:r>
            <a:endParaRPr lang="ru-RU" dirty="0" smtClean="0"/>
          </a:p>
          <a:p>
            <a:r>
              <a:rPr lang="ru-RU" dirty="0" smtClean="0"/>
              <a:t>В притче Андрея Платонова рассказывается о маленьком колхозе под названием «Добрая жизнь», где жили трудолюбивые люди. Всё, что они имели, добывалось трудом. Но этого оказалось мало для того, чтобы защитить «Добрую жизнь» от злого врага.</a:t>
            </a:r>
          </a:p>
          <a:p>
            <a:endParaRPr lang="ru-RU" dirty="0"/>
          </a:p>
        </p:txBody>
      </p:sp>
      <p:pic>
        <p:nvPicPr>
          <p:cNvPr id="22532" name="Picture 4" descr="http://schoolbiblio.ucoz.ru/_ld/0/4003501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30" y="1571612"/>
            <a:ext cx="1905000" cy="284797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&amp;Ocy;&amp;bcy;&amp;ocy;&amp;icy; Lazar Wonder &amp;pcy;&amp;ocy; &amp;ncy;&amp;icy;&amp;zcy;&amp;kcy;&amp;ocy;&amp;jcy; &amp;tscy;&amp;iecy;&amp;ncy;&amp;iecy;, &amp;pcy;&amp;rcy;&amp;ocy;&amp;dcy;&amp;acy;&amp;zhcy;&amp;acy; &amp;Ocy;&amp;bcy;&amp;ocy;&amp;iecy;&amp;vcy;, &amp;kcy;&amp;acy;&amp;tcy;&amp;acy;&amp;lcy;&amp;ocy;&amp;gcy; &amp;icy;&amp;ncy;&amp;tcy;&amp;iecy;&amp;rcy;&amp;ncy;&amp;iecy;&amp;tcy; &amp;mcy;&amp;acy;&amp;gcy;&amp;acy;&amp;zcy;&amp;icy;&amp;ncy;&amp;ocy;&amp;v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6862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846158"/>
          </a:xfrm>
        </p:spPr>
        <p:txBody>
          <a:bodyPr/>
          <a:lstStyle/>
          <a:p>
            <a:r>
              <a:rPr lang="ru-RU" dirty="0" smtClean="0"/>
              <a:t>Для средних классов (5-7 </a:t>
            </a:r>
            <a:r>
              <a:rPr lang="ru-RU" dirty="0" err="1" smtClean="0"/>
              <a:t>кл</a:t>
            </a:r>
            <a:r>
              <a:rPr lang="ru-RU" dirty="0" smtClean="0"/>
              <a:t>.)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14546" y="1142984"/>
            <a:ext cx="6929454" cy="450059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/>
              <a:t>Платонов А. Никита</a:t>
            </a:r>
            <a:r>
              <a:rPr lang="ru-RU" dirty="0" smtClean="0"/>
              <a:t> </a:t>
            </a:r>
          </a:p>
          <a:p>
            <a:r>
              <a:rPr lang="ru-RU" dirty="0" smtClean="0"/>
              <a:t>Рассказ назван по имени главного героя - маленького мальчика Никиты. Он рассказывает нам про маленьких людей, а уважает их как больших. И они тоже сами себя уважают в его рассказах, даже видят, что они, может быть, тут и есть самые главные на земле...</a:t>
            </a:r>
          </a:p>
          <a:p>
            <a:endParaRPr lang="ru-RU" dirty="0"/>
          </a:p>
        </p:txBody>
      </p:sp>
      <p:pic>
        <p:nvPicPr>
          <p:cNvPr id="23560" name="Picture 8" descr="http://schoolbiblio.ucoz.ru/_ld/0/9815726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071678"/>
            <a:ext cx="1905000" cy="24193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&amp;Fcy;&amp;ocy;&amp;ncy; &amp;Scy; &amp;Kcy;&amp;rcy;&amp;acy;&amp;scy;&amp;icy;&amp;vcy;&amp;ycy;&amp;mcy; &amp;CHcy;&amp;iecy;&amp;rcy;&amp;ncy;&amp;ycy;&amp;mcy; &amp;Ucy;&amp;zcy;&amp;ocy;&amp;rcy;&amp;ocy;&amp;mcy; #14407 / &amp;Acy;&amp;bcy;&amp;scy;&amp;tcy;&amp;rcy;&amp;acy;&amp;kcy;&amp;tcy;&amp;ncy;&amp;ycy;&amp;iecy; / &amp;Ocy;&amp;bcy;&amp;ocy;&amp;icy; &amp;ncy;&amp;acy; &amp;rcy;&amp;acy;&amp;bcy;&amp;ocy;&amp;chcy;&amp;icy;&amp;jcy; &amp;scy;&amp;tcy;&amp;ocy;&amp;lcy;, iPhone, iPa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072330" cy="7747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Для средних классов (5-7 </a:t>
            </a:r>
            <a:r>
              <a:rPr lang="ru-RU" dirty="0" err="1" smtClean="0"/>
              <a:t>кл</a:t>
            </a:r>
            <a:r>
              <a:rPr lang="ru-RU" dirty="0" smtClean="0"/>
              <a:t>.)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785794"/>
            <a:ext cx="6143668" cy="4929222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/>
              <a:t>Толстой А.Н. Русский характер</a:t>
            </a:r>
            <a:r>
              <a:rPr lang="ru-RU" dirty="0" smtClean="0"/>
              <a:t> </a:t>
            </a:r>
          </a:p>
          <a:p>
            <a:r>
              <a:rPr lang="ru-RU" dirty="0" smtClean="0"/>
              <a:t>Во время Курского побоища лейтенант Егор </a:t>
            </a:r>
            <a:r>
              <a:rPr lang="ru-RU" dirty="0" err="1" smtClean="0"/>
              <a:t>Дрёмов</a:t>
            </a:r>
            <a:r>
              <a:rPr lang="ru-RU" dirty="0" smtClean="0"/>
              <a:t> еле успел спастись из горящего танка. Он выжил и даже сохранил зрение, но обгоревшее лицо его после нескольких операций изменилось до неузнаваемости. Вот таким он и прибыл в родной дом. Об этом возвращении мы узнаём из рассказа «Русский характер».</a:t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  <p:pic>
        <p:nvPicPr>
          <p:cNvPr id="24582" name="Picture 6" descr="http://schoolbiblio.ucoz.ru/_ld/0/7105760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3" y="1142984"/>
            <a:ext cx="2384551" cy="3457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&amp;YAcy;&amp;gcy;&amp;ocy;&amp;dcy;&amp;ycy; &amp;gcy;&amp;ocy;&amp;dcy;&amp;zhcy;&amp;icy; &amp;kcy;&amp;ncy;&amp;icy;&amp;gcy;&amp;icy;-&amp;yucy;&amp;bcy;&amp;icy;&amp;lcy;&amp;yacy;&amp;rcy;&amp;ycy; 2014 &amp;kcy;&amp;acy;&amp;rcy;&amp;tcy;&amp;icy;&amp;ncy;&amp;kcy;&amp;acy; &amp;KHcy;&amp;ucy;&amp;dcy;&amp;iecy;&amp;iecy;&amp;mcy; &amp;vcy;&amp;mcy;&amp;iecy;&amp;scy;&amp;tcy;&amp;iecy;!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868346"/>
          </a:xfrm>
        </p:spPr>
        <p:txBody>
          <a:bodyPr>
            <a:normAutofit/>
          </a:bodyPr>
          <a:lstStyle/>
          <a:p>
            <a:r>
              <a:rPr lang="ru-RU" dirty="0" smtClean="0"/>
              <a:t>Для старших классов (8-9 </a:t>
            </a:r>
            <a:r>
              <a:rPr lang="ru-RU" dirty="0" err="1" smtClean="0"/>
              <a:t>кл</a:t>
            </a:r>
            <a:r>
              <a:rPr lang="ru-RU" dirty="0" smtClean="0"/>
              <a:t>.)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5984" y="928670"/>
            <a:ext cx="6400816" cy="5197493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Только победа и жизнь!</a:t>
            </a:r>
          </a:p>
          <a:p>
            <a:r>
              <a:rPr lang="ru-RU" dirty="0" smtClean="0"/>
              <a:t>В книгу включены отрывки из публицистических произведений, газетные статьи, очерки, корреспонденции с фронтов писателей, публицистов военных лет.</a:t>
            </a:r>
            <a:endParaRPr lang="ru-RU" dirty="0"/>
          </a:p>
        </p:txBody>
      </p:sp>
      <p:pic>
        <p:nvPicPr>
          <p:cNvPr id="25606" name="Picture 6" descr="&amp;Kcy;&amp;ncy;&amp;icy;&amp;gcy;&amp;acy; &amp;Tcy;&amp;ocy;&amp;lcy;&amp;softcy;&amp;kcy;&amp;ocy; &amp;pcy;&amp;ocy;&amp;bcy;&amp;iecy;&amp;dcy;&amp;acy; &amp;icy; &amp;zhcy;&amp;icy;&amp;zcy;&amp;ncy;&amp;softcy;!. . &amp;Kcy;&amp;ucy;&amp;pcy;&amp;icy;&amp;tcy;&amp;softcy;, &amp;scy;&amp;kcy;&amp;acy;&amp;chcy;&amp;acy;&amp;tcy;&amp;softcy; &amp;icy;&amp;lcy;&amp;icy; &amp;chcy;&amp;icy;&amp;tcy;&amp;acy;&amp;tcy;&amp;softcy; &amp;ocy;&amp;ncy;&amp;lcy;&amp;acy;&amp;jcy;&amp;ncy;, &amp;ocy;&amp;tcy;&amp;zcy;&amp;ycy;&amp;vcy;&amp;ycy; &amp;icy; &amp;rcy;&amp;iecy;&amp;tscy;&amp;iecy;&amp;ncy;&amp;zcy;&amp;icy;&amp;icy;. . &amp;Dcy;&amp;iecy;&amp;tcy;&amp;scy;&amp;kcy;&amp;acy;&amp;yacy; &amp;lcy;&amp;icy;&amp;tcy;&amp;iecy;&amp;rcy;&amp;acy;&amp;tcy;&amp;ucy;&amp;rcy;&amp;acy;. . &amp;Mcy;&amp;ocy;&amp;scy;&amp;kcy;&amp;vcy;&amp;acy; - &amp;icy;&amp;zcy;&amp;dcy;&amp;acy;&amp;ncy;&amp;icy;&amp;iecy;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571612"/>
            <a:ext cx="1914538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&amp;Fcy;&amp;ocy;&amp;ncy;&amp;ycy; &amp;dcy;&amp;lcy;&amp;yacy; &amp;pcy;&amp;rcy;&amp;iecy;&amp;zcy;&amp;iecy;&amp;ncy;&amp;tcy;&amp;acy;&amp;tscy;&amp;icy;&amp;jcy; &amp;pcy;&amp;ocy; &amp;lcy;&amp;icy;&amp;tcy;&amp;iecy;&amp;rcy;&amp;acy;&amp;tcy;&amp;ucy;&amp;rcy;&amp;ie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489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868346"/>
          </a:xfrm>
        </p:spPr>
        <p:txBody>
          <a:bodyPr/>
          <a:lstStyle/>
          <a:p>
            <a:r>
              <a:rPr lang="ru-RU" dirty="0" smtClean="0"/>
              <a:t>Для старших классов (8-9 </a:t>
            </a:r>
            <a:r>
              <a:rPr lang="ru-RU" dirty="0" err="1" smtClean="0"/>
              <a:t>кл</a:t>
            </a:r>
            <a:r>
              <a:rPr lang="ru-RU" dirty="0" smtClean="0"/>
              <a:t>.)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08" y="714357"/>
            <a:ext cx="7000892" cy="378621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b="1" dirty="0" smtClean="0"/>
              <a:t>Бакланов Г. Навеки девятнадцатилетние</a:t>
            </a:r>
            <a:endParaRPr lang="ru-RU" dirty="0" smtClean="0"/>
          </a:p>
          <a:p>
            <a:r>
              <a:rPr lang="ru-RU" dirty="0" smtClean="0"/>
              <a:t>Эта книга о тех, кто не вернулся с войны, о любви, о жизни, о юности, о бессмертии. </a:t>
            </a:r>
          </a:p>
          <a:p>
            <a:pPr algn="ctr">
              <a:buNone/>
            </a:pPr>
            <a:r>
              <a:rPr lang="ru-RU" i="1" dirty="0" smtClean="0"/>
              <a:t>А мы прошли по этой жизни просто,</a:t>
            </a:r>
          </a:p>
          <a:p>
            <a:pPr algn="ctr">
              <a:buNone/>
            </a:pPr>
            <a:r>
              <a:rPr lang="ru-RU" i="1" dirty="0" smtClean="0"/>
              <a:t>В подкованных пудовых сапогах.</a:t>
            </a:r>
          </a:p>
          <a:p>
            <a:pPr algn="r">
              <a:buNone/>
            </a:pPr>
            <a:r>
              <a:rPr lang="ru-RU" dirty="0" smtClean="0"/>
              <a:t>С.Орлов</a:t>
            </a:r>
          </a:p>
          <a:p>
            <a:endParaRPr lang="ru-RU" dirty="0"/>
          </a:p>
        </p:txBody>
      </p:sp>
      <p:pic>
        <p:nvPicPr>
          <p:cNvPr id="26628" name="Picture 4" descr="http://schoolbiblio.ucoz.ru/_ld/0/6849865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142984"/>
            <a:ext cx="1905000" cy="29337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&amp;Fcy;&amp;ocy;&amp;ncy; &amp;dcy;&amp;lcy;&amp;yacy; &amp;pcy;&amp;rcy;&amp;iecy;&amp;zcy;&amp;iecy;&amp;ncy;&amp;tcy;&amp;acy;&amp;tscy;&amp;icy;&amp;yacy; &amp;pcy;&amp;ocy; &amp;vcy;&amp;iecy;&amp;lcy;&amp;icy;&amp;kcy;&amp;ocy;&amp;jcy; &amp;ocy;&amp;tcy;&amp;iecy;&amp;chcy;&amp;iecy;&amp;scy;&amp;tcy;&amp;vcy;&amp;iecy;&amp;ncy;&amp;ncy;&amp;ocy;&amp;jcy; &amp;vcy;&amp;ocy;&amp;jcy;&amp;ncy;&amp;iecy; - &amp;acy;&amp;kcy;&amp;tcy;&amp;ucy;&amp;acy;&amp;lcy;&amp;softcy;&amp;ncy;&amp;acy;&amp;yacy; &amp;pcy;&amp;rcy;&amp;iecy;&amp;zcy;&amp;iecy;&amp;ncy;&amp;tcy;&amp;acy;&amp;tscy;&amp;icy;&amp;yacy; 20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0"/>
            <a:ext cx="8229600" cy="796908"/>
          </a:xfrm>
        </p:spPr>
        <p:txBody>
          <a:bodyPr>
            <a:normAutofit/>
          </a:bodyPr>
          <a:lstStyle/>
          <a:p>
            <a:r>
              <a:rPr lang="ru-RU" dirty="0" smtClean="0"/>
              <a:t>Для старших классов (8-9 </a:t>
            </a:r>
            <a:r>
              <a:rPr lang="ru-RU" dirty="0" err="1" smtClean="0"/>
              <a:t>кл</a:t>
            </a:r>
            <a:r>
              <a:rPr lang="ru-RU" dirty="0" smtClean="0"/>
              <a:t>.)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08" y="857232"/>
            <a:ext cx="6786610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/>
              <a:t>Васильев Б. А зори здесь тихие…</a:t>
            </a:r>
            <a:endParaRPr lang="ru-RU" dirty="0" smtClean="0"/>
          </a:p>
          <a:p>
            <a:r>
              <a:rPr lang="ru-RU" dirty="0" smtClean="0"/>
              <a:t>Это произведение – одно из самых пронзительных по своей лиричности и трагедийности произведений о войне. Светлые образы девушек – главных героинь повести, их мечты и воспоминания о любимых, создают разительный контраст с нечеловеческим лицом войны, которая никого не щадит.</a:t>
            </a:r>
          </a:p>
          <a:p>
            <a:endParaRPr lang="ru-RU" dirty="0"/>
          </a:p>
        </p:txBody>
      </p:sp>
      <p:pic>
        <p:nvPicPr>
          <p:cNvPr id="27652" name="Picture 4" descr="http://schoolbiblio.ucoz.ru/_ld/0/9243336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643050"/>
            <a:ext cx="1905000" cy="29813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&amp;Fcy;&amp;ocy;&amp;ncy;&amp;ycy; &amp;dcy;&amp;lcy;&amp;yacy; &amp;pcy;&amp;rcy;&amp;iecy;&amp;zcy;&amp;iecy;&amp;ncy;&amp;tcy;&amp;acy;&amp;tscy;&amp;icy;&amp;jcy; &amp;kcy;&amp;ncy;&amp;icy;&amp;gcy;&amp;i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489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96908"/>
          </a:xfrm>
        </p:spPr>
        <p:txBody>
          <a:bodyPr/>
          <a:lstStyle/>
          <a:p>
            <a:r>
              <a:rPr lang="ru-RU" dirty="0" smtClean="0"/>
              <a:t>Для старших классов (8-9 </a:t>
            </a:r>
            <a:r>
              <a:rPr lang="ru-RU" dirty="0" err="1" smtClean="0"/>
              <a:t>кл</a:t>
            </a:r>
            <a:r>
              <a:rPr lang="ru-RU" dirty="0" smtClean="0"/>
              <a:t>.)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14546" y="1000108"/>
            <a:ext cx="678661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/>
              <a:t>Казакевич Э. Звезда</a:t>
            </a:r>
            <a:r>
              <a:rPr lang="ru-RU" dirty="0" smtClean="0"/>
              <a:t> </a:t>
            </a:r>
          </a:p>
          <a:p>
            <a:r>
              <a:rPr lang="ru-RU" dirty="0" smtClean="0"/>
              <a:t>Это произведение создано на основе пережитого автором в боевом накале фронта, при виде страданий и гибели людей. Трагически-печальная и светлая повесть о группе дивизионных разведчиков звучит как откровение и проникает в души людей.</a:t>
            </a:r>
          </a:p>
          <a:p>
            <a:endParaRPr lang="ru-RU" dirty="0"/>
          </a:p>
        </p:txBody>
      </p:sp>
      <p:pic>
        <p:nvPicPr>
          <p:cNvPr id="28676" name="Picture 4" descr="http://schoolbiblio.ucoz.ru/_ld/0/8914979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000107"/>
            <a:ext cx="1857388" cy="34826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freestrekoza.ru/pic/large-1329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489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868346"/>
          </a:xfrm>
        </p:spPr>
        <p:txBody>
          <a:bodyPr/>
          <a:lstStyle/>
          <a:p>
            <a:r>
              <a:rPr lang="ru-RU" dirty="0" smtClean="0"/>
              <a:t>Для старших классов (8-9 </a:t>
            </a:r>
            <a:r>
              <a:rPr lang="ru-RU" dirty="0" err="1" smtClean="0"/>
              <a:t>кл</a:t>
            </a:r>
            <a:r>
              <a:rPr lang="ru-RU" dirty="0" smtClean="0"/>
              <a:t>.)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08" y="857232"/>
            <a:ext cx="5143536" cy="585791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/>
              <a:t>Космодемьянская Л.Т. Повесть о Зое и Шуре</a:t>
            </a:r>
            <a:endParaRPr lang="ru-RU" dirty="0" smtClean="0"/>
          </a:p>
          <a:p>
            <a:r>
              <a:rPr lang="ru-RU" dirty="0" smtClean="0"/>
              <a:t>Дети Л.Т. Космодемьянской  погибли в борьбе с фашизмом, защищая свободу  и  независимость своего народа. О них она рассказывает в  повести . По книге можно день за днем проследить жизнь  Зои  и  Шуры   Космодемьянских , узнать их интересы, думы, мечты. </a:t>
            </a:r>
          </a:p>
          <a:p>
            <a:endParaRPr lang="ru-RU" dirty="0"/>
          </a:p>
        </p:txBody>
      </p:sp>
      <p:pic>
        <p:nvPicPr>
          <p:cNvPr id="29700" name="Picture 4" descr="http://schoolbiblio.ucoz.ru/_ld/0/087241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785926"/>
            <a:ext cx="1905000" cy="3000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6" name="Picture 6" descr="&amp;CHcy;&amp;icy;&amp;scy;&amp;tcy;&amp;acy;&amp;yacy; &amp;pcy;&amp;rcy;&amp;icy;&amp;bcy;&amp;ycy;&amp;lcy;&amp;softcy; &amp;scy;&amp;chcy;&amp;iecy;&amp;t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96908"/>
          </a:xfrm>
        </p:spPr>
        <p:txBody>
          <a:bodyPr/>
          <a:lstStyle/>
          <a:p>
            <a:r>
              <a:rPr lang="ru-RU" dirty="0" smtClean="0"/>
              <a:t>Для старших классов (8-9 </a:t>
            </a:r>
            <a:r>
              <a:rPr lang="ru-RU" dirty="0" err="1" smtClean="0"/>
              <a:t>кл</a:t>
            </a:r>
            <a:r>
              <a:rPr lang="ru-RU" dirty="0" smtClean="0"/>
              <a:t>.)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6329378" cy="4429155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/>
              <a:t>Полевой Б. Повесть о настоящем человеке</a:t>
            </a:r>
            <a:endParaRPr lang="ru-RU" dirty="0" smtClean="0"/>
          </a:p>
          <a:p>
            <a:r>
              <a:rPr lang="ru-RU" dirty="0" smtClean="0"/>
              <a:t>«Повесть о настоящем человеке» — повесть Б. Н. Полевого 1946 года о советском летчике </a:t>
            </a:r>
            <a:r>
              <a:rPr lang="ru-RU" dirty="0" err="1" smtClean="0"/>
              <a:t>Мересьеве</a:t>
            </a:r>
            <a:r>
              <a:rPr lang="ru-RU" dirty="0" smtClean="0"/>
              <a:t>, который был сбит в бою Великой Отечественной войны. После тяжёлого ранения, врачи ампутировали ему обе ноги. Но он решил, что будет летать.</a:t>
            </a:r>
            <a:endParaRPr lang="ru-RU" dirty="0"/>
          </a:p>
        </p:txBody>
      </p:sp>
      <p:pic>
        <p:nvPicPr>
          <p:cNvPr id="30724" name="Picture 4" descr="http://schoolbiblio.ucoz.ru/_ld/0/7399837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1500174"/>
            <a:ext cx="1947856" cy="32184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&amp;Bcy;&amp;ucy;&amp;mcy;&amp;acy;&amp;gcy;&amp;acy;, &amp;fcy;&amp;ocy;&amp;ncy;, &amp;tcy;&amp;iecy;&amp;kcy;&amp;scy;&amp;tcy;&amp;ucy;&amp;rcy;&amp;acy;, &amp;scy;&amp;kcy;&amp;acy;&amp;chcy;&amp;acy;&amp;tcy;&amp;softcy; &amp;icy;&amp;zcy;&amp;ocy;&amp;bcy;&amp;rcy;&amp;acy;&amp;zhcy;&amp;iecy;&amp;ncy;&amp;icy;&amp;iecy;, paper textu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25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96908"/>
          </a:xfrm>
        </p:spPr>
        <p:txBody>
          <a:bodyPr/>
          <a:lstStyle/>
          <a:p>
            <a:r>
              <a:rPr lang="ru-RU" dirty="0" smtClean="0"/>
              <a:t>Для старших классов (8-9 </a:t>
            </a:r>
            <a:r>
              <a:rPr lang="ru-RU" dirty="0" err="1" smtClean="0"/>
              <a:t>кл</a:t>
            </a:r>
            <a:r>
              <a:rPr lang="ru-RU" dirty="0" smtClean="0"/>
              <a:t>.)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00298" y="785794"/>
            <a:ext cx="6500858" cy="5340369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b="1" dirty="0" smtClean="0"/>
              <a:t>Твардовский А.Т. Василий Тёркин</a:t>
            </a:r>
            <a:r>
              <a:rPr lang="ru-RU" dirty="0" smtClean="0"/>
              <a:t> </a:t>
            </a:r>
          </a:p>
          <a:p>
            <a:r>
              <a:rPr lang="ru-RU" dirty="0" smtClean="0"/>
              <a:t>В глубоко правдивой, исполненной юмора, классически ясной по своей поэтической форме поэме «Василий Тёркин» А. Т. Твардовский создал бессмертный образ советского бойца. Это произведение стало ярким воплощением русского характера и общенародных чувств эпохи Великой Отечественной войны.</a:t>
            </a:r>
          </a:p>
          <a:p>
            <a:endParaRPr lang="ru-RU" dirty="0"/>
          </a:p>
        </p:txBody>
      </p:sp>
      <p:pic>
        <p:nvPicPr>
          <p:cNvPr id="31748" name="Picture 4" descr="http://schoolbiblio.ucoz.ru/_ld/0/s396375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500174"/>
            <a:ext cx="2321735" cy="357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&amp;Fcy;&amp;ocy;&amp;ncy; &amp;dcy;&amp;lcy;&amp;yacy; &amp;pcy;&amp;rcy;&amp;iecy;&amp;zcy;&amp;iecy;&amp;ncy;&amp;tcy;&amp;acy;&amp;tscy;&amp;icy;&amp;icy; &amp;scy; &amp;kcy;&amp;ncy;&amp;icy;&amp;gcy;&amp;acy;&amp;mcy;&amp;i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628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846158"/>
          </a:xfrm>
        </p:spPr>
        <p:txBody>
          <a:bodyPr/>
          <a:lstStyle/>
          <a:p>
            <a:r>
              <a:rPr lang="ru-RU" dirty="0" smtClean="0"/>
              <a:t>Для начальных классов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08" y="928670"/>
            <a:ext cx="6543692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b="1" dirty="0" smtClean="0"/>
              <a:t>Воронкова Л.Ф. Девочка из города</a:t>
            </a:r>
            <a:r>
              <a:rPr lang="ru-RU" dirty="0" smtClean="0"/>
              <a:t> </a:t>
            </a:r>
          </a:p>
          <a:p>
            <a:r>
              <a:rPr lang="ru-RU" dirty="0" smtClean="0"/>
              <a:t>Повесть «Девочка из города», написанная в суровом 1943 году, до сих пор трогает сердца детей и взрослых. Всё лучшее в человеке ярче всего проявляется в годы тяжких испытаний. Это подтверждает история маленькой беженки </a:t>
            </a:r>
            <a:r>
              <a:rPr lang="ru-RU" dirty="0" err="1" smtClean="0"/>
              <a:t>Валентинки</a:t>
            </a:r>
            <a:r>
              <a:rPr lang="ru-RU" dirty="0" smtClean="0"/>
              <a:t>, оказавшейся среди чужих людей в незнакомом селе.</a:t>
            </a:r>
          </a:p>
          <a:p>
            <a:endParaRPr lang="ru-RU" dirty="0"/>
          </a:p>
        </p:txBody>
      </p:sp>
      <p:pic>
        <p:nvPicPr>
          <p:cNvPr id="14342" name="Picture 6" descr="http://schoolbiblio.ucoz.ru/_ld/0/271585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357298"/>
            <a:ext cx="1845590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4" name="Picture 6" descr="&amp;Fcy;&amp;ocy;&amp;ncy;&amp;ycy; &amp;dcy;&amp;lcy;&amp;yacy; &amp;pcy;&amp;rcy;&amp;iecy;&amp;zcy;&amp;iecy;&amp;ncy;&amp;tcy;&amp;acy;&amp;tscy;&amp;icy;&amp;jcy; &amp;vcy; &amp;vcy;&amp;icy;&amp;dcy;&amp;iecy; &amp;kcy;&amp;ncy;&amp;icy;&amp;gcy;&amp;i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628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868346"/>
          </a:xfrm>
        </p:spPr>
        <p:txBody>
          <a:bodyPr/>
          <a:lstStyle/>
          <a:p>
            <a:r>
              <a:rPr lang="ru-RU" dirty="0" smtClean="0"/>
              <a:t>Для старших классов (8-9 </a:t>
            </a:r>
            <a:r>
              <a:rPr lang="ru-RU" dirty="0" err="1" smtClean="0"/>
              <a:t>кл</a:t>
            </a:r>
            <a:r>
              <a:rPr lang="ru-RU" dirty="0" smtClean="0"/>
              <a:t>.)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14546" y="857233"/>
            <a:ext cx="6929454" cy="478634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/>
              <a:t>Шолохов М. Судьба человека</a:t>
            </a:r>
            <a:endParaRPr lang="ru-RU" dirty="0" smtClean="0"/>
          </a:p>
          <a:p>
            <a:r>
              <a:rPr lang="ru-RU" dirty="0" smtClean="0"/>
              <a:t>Рассказ в рассказе  М.А. Шолохова «Судьба   человека» - это повествование о простом человеке на большой войне, который ценой потери близких, товарищей, своим мужеством, героизмом дал право на жизнь и свободу Родине. В образе Андрея Соколова сосредоточены черты русского национального характера.</a:t>
            </a:r>
          </a:p>
          <a:p>
            <a:endParaRPr lang="ru-RU" dirty="0"/>
          </a:p>
        </p:txBody>
      </p:sp>
      <p:pic>
        <p:nvPicPr>
          <p:cNvPr id="32772" name="Picture 4" descr="http://schoolbiblio.ucoz.ru/_ld/0/2481723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714488"/>
            <a:ext cx="1905000" cy="304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&amp;Kcy;&amp;acy;&amp;kcy; &amp;scy;&amp;dcy;&amp;iecy;&amp;lcy;&amp;acy;&amp;tcy;&amp;softcy; &amp;kcy;&amp;acy;&amp;rcy;&amp;tcy;&amp;icy;&amp;ncy;&amp;kcy;&amp;ucy; &amp;fcy;&amp;ocy;&amp;ncy;&amp;ocy;&amp;mcy; &amp;pcy;&amp;rcy;&amp;iecy;&amp;zcy;&amp;iecy;&amp;ncy;&amp;tcy;&amp;acy;&amp;tscy;&amp;icy;&amp;icy; &quot; &amp;Fcy;&amp;Rcy;&amp;IEcy;&amp;IEcy;-&amp;Tcy;&amp;Ocy;&amp;Rcy;&amp;Rcy;&amp;IEcy;&amp;Ncy;&amp;Tcy;.&amp;Ocy;&amp;Rcy;&amp;Gcy;.&amp;Ucy;&amp;A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489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868346"/>
          </a:xfrm>
        </p:spPr>
        <p:txBody>
          <a:bodyPr/>
          <a:lstStyle/>
          <a:p>
            <a:r>
              <a:rPr lang="ru-RU" dirty="0" smtClean="0"/>
              <a:t>Для старших классов (10-11 </a:t>
            </a:r>
            <a:r>
              <a:rPr lang="ru-RU" dirty="0" err="1" smtClean="0"/>
              <a:t>кл</a:t>
            </a:r>
            <a:r>
              <a:rPr lang="ru-RU" dirty="0" smtClean="0"/>
              <a:t>.)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57422" y="1000108"/>
            <a:ext cx="6329378" cy="5126055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/>
              <a:t>Богомолов В. Момент истины</a:t>
            </a:r>
            <a:endParaRPr lang="ru-RU" dirty="0" smtClean="0"/>
          </a:p>
          <a:p>
            <a:r>
              <a:rPr lang="ru-RU" dirty="0" smtClean="0"/>
              <a:t>Сюжет развивается на основе напряжённого противостояния офицеров СМЕРШ и группы немецких диверсантов. «Момент истины» – самый знаменитый в истории отечественной литературы роман о работе контрразведки во время Великой Отечественной войны, переведён более чем на 30 языков.</a:t>
            </a:r>
          </a:p>
          <a:p>
            <a:endParaRPr lang="ru-RU" dirty="0"/>
          </a:p>
        </p:txBody>
      </p:sp>
      <p:pic>
        <p:nvPicPr>
          <p:cNvPr id="33796" name="Picture 4" descr="http://schoolbiblio.ucoz.ru/_ld/0/7682002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000240"/>
            <a:ext cx="1905000" cy="2914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&amp;Icy;&amp;scy;&amp;tcy;&amp;ocy;&amp;rcy;&amp;icy;&amp;chcy;&amp;iecy;&amp;scy;&amp;kcy;&amp;icy;&amp;jcy; &amp;fcy;&amp;ocy;&amp;ncy; &amp;dcy;&amp;lcy;&amp;yacy; &amp;pcy;&amp;rcy;&amp;iecy;&amp;zcy;&amp;iecy;&amp;ncy;&amp;tcy;&amp;acy;&amp;tscy;&amp;icy;&amp;icy; &amp;Bcy;&amp;iecy;&amp;scy;&amp;pcy;&amp;lcy;&amp;acy;&amp;tcy;&amp;ncy;&amp;ycy;&amp;iecy; &amp;fcy;&amp;ocy;&amp;ncy;&amp;ycy; &amp;dcy;&amp;lcy;&amp;yacy; &amp;pcy;&amp;rcy;&amp;iecy;&amp;zcy;&amp;iecy;&amp;ncy;&amp;tcy;&amp;acy;&amp;tscy;&amp;icy;&amp;jcy; PowerPoi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489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96908"/>
          </a:xfrm>
        </p:spPr>
        <p:txBody>
          <a:bodyPr/>
          <a:lstStyle/>
          <a:p>
            <a:r>
              <a:rPr lang="ru-RU" dirty="0" smtClean="0"/>
              <a:t>Для старших классов (10-11 </a:t>
            </a:r>
            <a:r>
              <a:rPr lang="ru-RU" dirty="0" err="1" smtClean="0"/>
              <a:t>кл</a:t>
            </a:r>
            <a:r>
              <a:rPr lang="ru-RU" dirty="0" smtClean="0"/>
              <a:t>.)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6543692" cy="519749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/>
              <a:t>Быков В. Сотников</a:t>
            </a:r>
          </a:p>
          <a:p>
            <a:r>
              <a:rPr lang="ru-RU" dirty="0" smtClean="0"/>
              <a:t>В повести «Сотников» сталкиваются не представители двух разных миров, а люди одной страны. Герои произведения – Сотников и Рыбак – в обычных условиях, возможно, и не проявили бы свою истинную натуру. Читателю предстоит вместе с автором задуматься о вечных философских вопросах: цене жизни и смерти, трусости и героизме, верности долгу и предательстве.</a:t>
            </a:r>
            <a:endParaRPr lang="ru-RU" dirty="0"/>
          </a:p>
        </p:txBody>
      </p:sp>
      <p:pic>
        <p:nvPicPr>
          <p:cNvPr id="34820" name="Picture 4" descr="http://schoolbiblio.ucoz.ru/_ld/0/4554603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92" y="1071546"/>
            <a:ext cx="1816314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&amp;Fcy;&amp;ocy;&amp;ncy;&amp;ycy; &amp;dcy;&amp;lcy;&amp;yacy; &amp;pcy;&amp;rcy;&amp;iecy;&amp;zcy;&amp;iecy;&amp;ncy;&amp;tcy;&amp;acy;&amp;tscy;&amp;icy;&amp;icy; &amp;kcy;&amp;icy;&amp;ncy;&amp;ocy;- &amp;Pcy;&amp;rcy;&amp;iecy;&amp;zcy;&amp;iecy;&amp;ncy;&amp;tcy;&amp;acy;&amp;tscy;&amp;icy;&amp;icy; &amp;pcy;&amp;ocy; &amp;kcy;&amp;ucy;&amp;lcy;&amp;softcy;&amp;tcy;&amp;ucy;&amp;rcy;&amp;iecy; &amp;icy; &amp;icy;&amp;scy;&amp;kcy;&amp;ucy;&amp;scy;&amp;scy;&amp;tcy;&amp;vcy;&amp;ucy;. . &amp;SHcy;&amp;acy;&amp;bcy;&amp;lcy;&amp;ocy;&amp;ncy;&amp;ycy; PowerPoint &amp;Gcy;&amp;lcy;&amp;acy;&amp;vcy;&amp;ncy;&amp;acy;&amp;yacy;. . - &amp;Bcy;&amp;lcy;&amp;ocy;&amp;gcy;&amp;icy; - aeterna.qip.r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71480"/>
            <a:ext cx="8229600" cy="796908"/>
          </a:xfrm>
        </p:spPr>
        <p:txBody>
          <a:bodyPr>
            <a:normAutofit/>
          </a:bodyPr>
          <a:lstStyle/>
          <a:p>
            <a:r>
              <a:rPr lang="ru-RU" dirty="0" smtClean="0"/>
              <a:t>Для старших классов (10-11 </a:t>
            </a:r>
            <a:r>
              <a:rPr lang="ru-RU" dirty="0" err="1" smtClean="0"/>
              <a:t>кл</a:t>
            </a:r>
            <a:r>
              <a:rPr lang="ru-RU" dirty="0" smtClean="0"/>
              <a:t>.)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600200"/>
            <a:ext cx="6643734" cy="4525963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dirty="0" smtClean="0"/>
              <a:t>Воробьев К. Убиты под Москвой</a:t>
            </a:r>
            <a:r>
              <a:rPr lang="ru-RU" dirty="0" smtClean="0"/>
              <a:t> </a:t>
            </a:r>
          </a:p>
          <a:p>
            <a:r>
              <a:rPr lang="ru-RU" dirty="0" smtClean="0"/>
              <a:t>Повесть «Убиты под Москвой» стала первым произведением К. Воробьева из разряда тех, которые были названы критиками «лейтенантской прозой». Воробьев рассказывал о той «невероятной яви войны», которой сам стал свидетелем во время боев под Москвой зимой 1941. Война, врываясь в человеческую жизнь, влияет на нее, как ничто другое, радикально меняет ее.</a:t>
            </a:r>
          </a:p>
          <a:p>
            <a:endParaRPr lang="ru-RU" dirty="0"/>
          </a:p>
        </p:txBody>
      </p:sp>
      <p:pic>
        <p:nvPicPr>
          <p:cNvPr id="35844" name="Picture 4" descr="http://schoolbiblio.ucoz.ru/_ld/0/749365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1643050"/>
            <a:ext cx="2115253" cy="3429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 descr="&amp;Ocy;&amp;kcy;&amp;rcy;&amp;ucy;&amp;zhcy;&amp;acy;&amp;yucy;&amp;shchcy;&amp;icy;&amp;jcy; &amp;mcy;&amp;icy;&amp;rcy; 1 &amp;kcy;&amp;lcy;&amp;acy;&amp;scy;&amp;scy; &amp;kcy;&amp;ocy;&amp;gcy;&amp;dcy;&amp;acy; &amp;ucy;&amp;chcy;&amp;icy;&amp;tcy;&amp;softcy;&amp;scy;&amp;yacy; &amp;icy;&amp;ncy;&amp;tcy;&amp;iecy;&amp;rcy;&amp;iecy;&amp;scy;&amp;ncy;&amp;ocy; &amp;pcy;&amp;rcy;&amp;iecy;&amp;zcy;&amp;iecy;&amp;ncy;&amp;tcy;&amp;acy;&amp;tscy;&amp;icy;&amp;yacy; &amp;scy;&amp;kcy;&amp;acy;&amp;chcy;&amp;acy;&amp;tcy;&amp;softcy; &amp;bcy;&amp;iecy;&amp;scy;&amp;pcy;&amp;lcy;&amp;acy;&amp;tcy;&amp;ncy;&amp;ocy; &amp;bcy;&amp;iecy;&amp;zcy; &amp;rcy;&amp;iecy;&amp;gcy;&amp;icy;&amp;scy;&amp;tcy;&amp;rcy;&amp;acy;&amp;tscy;&amp;icy;&amp;i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9443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868346"/>
          </a:xfrm>
        </p:spPr>
        <p:txBody>
          <a:bodyPr/>
          <a:lstStyle/>
          <a:p>
            <a:r>
              <a:rPr lang="ru-RU" dirty="0" smtClean="0"/>
              <a:t>Для старших классов (10-11 </a:t>
            </a:r>
            <a:r>
              <a:rPr lang="ru-RU" dirty="0" err="1" smtClean="0"/>
              <a:t>кл</a:t>
            </a:r>
            <a:r>
              <a:rPr lang="ru-RU" dirty="0" smtClean="0"/>
              <a:t>.)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71670" y="785795"/>
            <a:ext cx="7072330" cy="4429155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/>
              <a:t>Кондратьев В. Сашка</a:t>
            </a:r>
            <a:r>
              <a:rPr lang="ru-RU" dirty="0" smtClean="0"/>
              <a:t> </a:t>
            </a:r>
          </a:p>
          <a:p>
            <a:r>
              <a:rPr lang="ru-RU" dirty="0" smtClean="0"/>
              <a:t>События в повести «Сашка» происходят в 1942г . Автор сам является фронтовиком и воевал подо Ржевом, так же, как и его герой. Повесть показывает людей на войне и в жизни. Писатель </a:t>
            </a:r>
            <a:r>
              <a:rPr lang="ru-RU" dirty="0" smtClean="0"/>
              <a:t>во </a:t>
            </a:r>
            <a:r>
              <a:rPr lang="ru-RU" dirty="0" smtClean="0"/>
              <a:t>всех деталях воспроизводит военный </a:t>
            </a:r>
            <a:r>
              <a:rPr lang="ru-RU" dirty="0" smtClean="0"/>
              <a:t>быт. Для </a:t>
            </a:r>
            <a:r>
              <a:rPr lang="ru-RU" dirty="0" smtClean="0"/>
              <a:t>людей, воюющих здесь, даже самая незначительная мелочь навсегда врезается в память. </a:t>
            </a:r>
          </a:p>
          <a:p>
            <a:endParaRPr lang="ru-RU" dirty="0"/>
          </a:p>
        </p:txBody>
      </p:sp>
      <p:pic>
        <p:nvPicPr>
          <p:cNvPr id="1026" name="Picture 2" descr="http://schoolbiblio.ucoz.ru/_ld/0/4134807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928802"/>
            <a:ext cx="1838616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00" name="Picture 12" descr="&amp;Acy;&amp;ncy;&amp;icy;&amp;mcy;&amp;icy;&amp;rcy;&amp;ocy;&amp;vcy;&amp;acy;&amp;ncy;&amp;ncy;&amp;ycy;&amp;iecy; &amp;fcy;&amp;ocy;&amp;ncy;&amp;y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dirty="0" smtClean="0"/>
              <a:t>Для старших классов (10-11 </a:t>
            </a:r>
            <a:r>
              <a:rPr lang="ru-RU" dirty="0" err="1" smtClean="0"/>
              <a:t>кл</a:t>
            </a:r>
            <a:r>
              <a:rPr lang="ru-RU" dirty="0" smtClean="0"/>
              <a:t>.)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28860" y="1428736"/>
            <a:ext cx="6043626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/>
              <a:t>Фадеев А.А. Молодая гвардия</a:t>
            </a:r>
            <a:r>
              <a:rPr lang="ru-RU" dirty="0" smtClean="0"/>
              <a:t> </a:t>
            </a:r>
          </a:p>
          <a:p>
            <a:r>
              <a:rPr lang="ru-RU" dirty="0" smtClean="0"/>
              <a:t>Роман о </a:t>
            </a:r>
            <a:r>
              <a:rPr lang="ru-RU" dirty="0" err="1" smtClean="0"/>
              <a:t>Краснодонской</a:t>
            </a:r>
            <a:r>
              <a:rPr lang="ru-RU" dirty="0" smtClean="0"/>
              <a:t> подпольной организации «Молодая гвардия», действовавшей на оккупированной фашистами территории, многие члены которой геройски погибли в фашистских застенках. </a:t>
            </a:r>
          </a:p>
          <a:p>
            <a:endParaRPr lang="ru-RU" dirty="0"/>
          </a:p>
        </p:txBody>
      </p:sp>
      <p:pic>
        <p:nvPicPr>
          <p:cNvPr id="37898" name="Picture 10" descr="http://schoolbiblio.ucoz.ru/_ld/0/778394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214554"/>
            <a:ext cx="2071702" cy="29211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8" name="Picture 6" descr="&amp;Pcy;&amp;ocy;&amp;bcy;&amp;iecy;&amp;dcy;&amp;acy; &amp;vcy; &amp;vcy;&amp;ocy;&amp;jcy;&amp;ncy;&amp;iecy; - &amp;Kcy;&amp;acy;&amp;rcy;&amp;tcy;&amp;icy;&amp;ncy;&amp;kcy;&amp;acy; 15242-4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796908"/>
          </a:xfrm>
        </p:spPr>
        <p:txBody>
          <a:bodyPr/>
          <a:lstStyle/>
          <a:p>
            <a:r>
              <a:rPr lang="ru-RU" dirty="0" smtClean="0"/>
              <a:t>Для старших классов (10-11 </a:t>
            </a:r>
            <a:r>
              <a:rPr lang="ru-RU" dirty="0" err="1" smtClean="0"/>
              <a:t>кл</a:t>
            </a:r>
            <a:r>
              <a:rPr lang="ru-RU" dirty="0" smtClean="0"/>
              <a:t>.)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71546"/>
            <a:ext cx="6543692" cy="4525963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Шолохов М.А. Они сражались за Родину</a:t>
            </a:r>
            <a:endParaRPr lang="ru-RU" dirty="0" smtClean="0"/>
          </a:p>
          <a:p>
            <a:r>
              <a:rPr lang="ru-RU" dirty="0" smtClean="0"/>
              <a:t>Страницы романа «Они сражались за Родину» воссоздают один из самых трагических моментов войны – отступление наших войск на Дону летом 1942 года. </a:t>
            </a:r>
          </a:p>
          <a:p>
            <a:endParaRPr lang="ru-RU" dirty="0"/>
          </a:p>
        </p:txBody>
      </p:sp>
      <p:pic>
        <p:nvPicPr>
          <p:cNvPr id="38916" name="Picture 4" descr="http://schoolbiblio.ucoz.ru/_ld/0/6117342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1428736"/>
            <a:ext cx="1857388" cy="29150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 descr="&amp;Ucy;&amp;dcy;&amp;acy;&amp;lcy;&amp;iocy;&amp;ncy;&amp;ncy;&amp;acy;&amp;yacy; &amp;rcy;&amp;acy;&amp;bcy;&amp;ocy;&amp;tcy;&amp;acy; &amp;Pcy;&amp;ocy;&amp;rcy;&amp;tcy;&amp;fcy;&amp;ocy;&amp;lcy;&amp;icy;&amp;ocy; &amp;fcy;&amp;rcy;&amp;icy;&amp;lcy;&amp;acy;&amp;ncy;&amp;scy;&amp;iecy;&amp;rcy;&amp;acy; Vasilchuk Ludmila Ludmilk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9914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000084"/>
            <a:ext cx="8229600" cy="5857916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sz="3600" b="1" dirty="0" smtClean="0"/>
              <a:t>Какую песню о победе, </a:t>
            </a:r>
          </a:p>
          <a:p>
            <a:pPr algn="ctr">
              <a:buNone/>
            </a:pPr>
            <a:r>
              <a:rPr lang="ru-RU" sz="3600" b="1" dirty="0" smtClean="0"/>
              <a:t>Какой сложить о вас рассказ?</a:t>
            </a:r>
          </a:p>
          <a:p>
            <a:pPr algn="ctr">
              <a:buNone/>
            </a:pPr>
            <a:r>
              <a:rPr lang="ru-RU" sz="3600" b="1" dirty="0" smtClean="0"/>
              <a:t>Богатыри, язык мой беден,</a:t>
            </a:r>
          </a:p>
          <a:p>
            <a:pPr algn="ctr">
              <a:buNone/>
            </a:pPr>
            <a:r>
              <a:rPr lang="ru-RU" sz="3600" b="1" dirty="0" smtClean="0"/>
              <a:t>Чтобы воспеть, прославить вас!</a:t>
            </a:r>
          </a:p>
          <a:p>
            <a:pPr algn="ctr">
              <a:buNone/>
            </a:pPr>
            <a:endParaRPr lang="ru-RU" sz="3600" b="1" dirty="0" smtClean="0"/>
          </a:p>
          <a:p>
            <a:pPr algn="ctr">
              <a:buNone/>
            </a:pPr>
            <a:r>
              <a:rPr lang="ru-RU" sz="3600" b="1" dirty="0" smtClean="0"/>
              <a:t>Лишь вы, лишь только ваши плечи</a:t>
            </a:r>
          </a:p>
          <a:p>
            <a:pPr algn="ctr">
              <a:buNone/>
            </a:pPr>
            <a:r>
              <a:rPr lang="ru-RU" sz="3600" b="1" dirty="0" smtClean="0"/>
              <a:t>Груз выдержать смогли такой.</a:t>
            </a:r>
          </a:p>
          <a:p>
            <a:pPr algn="ctr">
              <a:buNone/>
            </a:pPr>
            <a:r>
              <a:rPr lang="ru-RU" sz="3600" b="1" dirty="0" smtClean="0"/>
              <a:t>Он свыше силы человечьей,</a:t>
            </a:r>
          </a:p>
          <a:p>
            <a:pPr algn="ctr">
              <a:buNone/>
            </a:pPr>
            <a:r>
              <a:rPr lang="ru-RU" sz="3600" b="1" dirty="0" smtClean="0"/>
              <a:t>Не по плечу стране другой.</a:t>
            </a:r>
          </a:p>
          <a:p>
            <a:pPr>
              <a:buNone/>
            </a:pPr>
            <a:endParaRPr lang="ru-RU" dirty="0" smtClean="0"/>
          </a:p>
          <a:p>
            <a:pPr algn="r">
              <a:buNone/>
            </a:pPr>
            <a:r>
              <a:rPr lang="ru-RU" i="1" dirty="0" smtClean="0"/>
              <a:t>Из стихотворения</a:t>
            </a:r>
          </a:p>
          <a:p>
            <a:pPr algn="r">
              <a:buNone/>
            </a:pPr>
            <a:r>
              <a:rPr lang="ru-RU" i="1" dirty="0" smtClean="0"/>
              <a:t>«Бойцам и командирам Красной Армии»</a:t>
            </a:r>
          </a:p>
          <a:p>
            <a:pPr>
              <a:buNone/>
            </a:pPr>
            <a:endParaRPr lang="ru-RU" i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&amp;Pcy;&amp;rcy;&amp;iecy;&amp;zcy;&amp;iecy;&amp;ncy;&amp;tcy;&amp;acy;&amp;tscy;&amp;icy;&amp;icy; &amp;dcy;&amp;lcy;&amp;yacy; &amp;dcy;&amp;iecy;&amp;tcy;&amp;iecy;&amp;jcy; &amp;pcy;&amp;ocy; &amp;lcy;&amp;icy;&amp;tcy;&amp;iecy;&amp;rcy;&amp;acy;&amp;tcy;&amp;ucy;&amp;rcy;&amp;iecy; - &amp;scy;&amp;kcy;&amp;acy;&amp;chcy;&amp;acy;&amp;tcy;&amp;softcy; &amp;ncy;&amp;ocy;&amp;vcy;&amp;iecy;&amp;jcy;&amp;shcy;&amp;ucy;&amp;yucy; &amp;pcy;&amp;rcy;&amp;iecy;&amp;zcy;&amp;iecy;&amp;ncy;&amp;tcy;&amp;acy;&amp;tscy;&amp;icy;&amp;yu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489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846158"/>
          </a:xfrm>
        </p:spPr>
        <p:txBody>
          <a:bodyPr/>
          <a:lstStyle/>
          <a:p>
            <a:r>
              <a:rPr lang="ru-RU" dirty="0" smtClean="0"/>
              <a:t>Для начальных классов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00298" y="928670"/>
            <a:ext cx="6643702" cy="452596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b="1" dirty="0" smtClean="0"/>
              <a:t>Гайдар А.П. Сказка о военной тайне, о </a:t>
            </a:r>
            <a:r>
              <a:rPr lang="ru-RU" b="1" dirty="0" err="1" smtClean="0"/>
              <a:t>Мальчише-Кибальчише</a:t>
            </a:r>
            <a:r>
              <a:rPr lang="ru-RU" b="1" dirty="0" smtClean="0"/>
              <a:t> и его твёрдом слове</a:t>
            </a: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dirty="0" smtClean="0"/>
              <a:t>Героическая сказка замечательного детского писателя. В </a:t>
            </a:r>
            <a:r>
              <a:rPr lang="ru-RU" dirty="0" err="1" smtClean="0"/>
              <a:t>Мальчише-Кибальчише</a:t>
            </a:r>
            <a:r>
              <a:rPr lang="ru-RU" dirty="0" smtClean="0"/>
              <a:t> воплощены все лучшие черты наших мальчишек, мечтающих о совершении настоящего подвига во имя Родины. </a:t>
            </a:r>
          </a:p>
          <a:p>
            <a:endParaRPr lang="ru-RU" dirty="0"/>
          </a:p>
        </p:txBody>
      </p:sp>
      <p:pic>
        <p:nvPicPr>
          <p:cNvPr id="15364" name="Picture 4" descr="http://schoolbiblio.ucoz.ru/_ld/0/064446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571612"/>
            <a:ext cx="2300304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tvoyrebenok.ru/images/presentation/literature/b/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489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74720"/>
          </a:xfrm>
        </p:spPr>
        <p:txBody>
          <a:bodyPr/>
          <a:lstStyle/>
          <a:p>
            <a:r>
              <a:rPr lang="ru-RU" dirty="0" smtClean="0"/>
              <a:t>Для начальных классов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71670" y="857232"/>
            <a:ext cx="6858048" cy="385765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/>
              <a:t>Катаев В. Сын полка</a:t>
            </a:r>
            <a:r>
              <a:rPr lang="ru-RU" dirty="0" smtClean="0"/>
              <a:t> </a:t>
            </a:r>
          </a:p>
          <a:p>
            <a:r>
              <a:rPr lang="ru-RU" dirty="0" smtClean="0"/>
              <a:t>Мальчик-сирота Ваня Солнцев волей судьбы попал в военную часть к разведчикам. Его упрямый характер, чистая душа и мальчишеская смелость смогли перебороть сопротивление суровых военных людей и помогли ему остаться на фронте, стать сыном полка.</a:t>
            </a:r>
          </a:p>
          <a:p>
            <a:endParaRPr lang="ru-RU" dirty="0"/>
          </a:p>
        </p:txBody>
      </p:sp>
      <p:pic>
        <p:nvPicPr>
          <p:cNvPr id="16388" name="Picture 4" descr="http://schoolbiblio.ucoz.ru/_ld/0/1908365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571612"/>
            <a:ext cx="2095500" cy="3200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&amp;pcy;&amp;rcy;&amp;iecy;&amp;zcy;&amp;iecy;&amp;ncy;&amp;tcy;&amp;acy;&amp;tscy;&amp;icy;&amp;icy; &amp;fcy;&amp;ocy;&amp;ncy;&amp;ycy; &amp;dcy;&amp;lcy;&amp;yacy; &amp;lcy;&amp;icy;&amp;tcy;&amp;iecy;&amp;rcy;&amp;acy;&amp;tcy;&amp;ucy;&amp;rcy;&amp;y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489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846158"/>
          </a:xfrm>
        </p:spPr>
        <p:txBody>
          <a:bodyPr/>
          <a:lstStyle/>
          <a:p>
            <a:r>
              <a:rPr lang="ru-RU" dirty="0" smtClean="0"/>
              <a:t>Для начальных классов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57422" y="785794"/>
            <a:ext cx="6786578" cy="385765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3500" b="1" dirty="0" smtClean="0"/>
              <a:t>Осеева В.А. Васёк Трубачёв и его товарищи</a:t>
            </a:r>
            <a:r>
              <a:rPr lang="ru-RU" sz="3500" dirty="0" smtClean="0"/>
              <a:t> </a:t>
            </a:r>
          </a:p>
          <a:p>
            <a:r>
              <a:rPr lang="ru-RU" sz="3500" dirty="0" smtClean="0"/>
              <a:t>Герои жили, учились, озорничали, дружили и ссорились несколько десятилетий назад. Вот только безоблачная пора детства для Трубачёва и его друзей оказалась слишком короткой: её оборвала Великая Отечественная война.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  <p:pic>
        <p:nvPicPr>
          <p:cNvPr id="17412" name="Picture 4" descr="http://schoolbiblio.ucoz.ru/_ld/0/9475396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357298"/>
            <a:ext cx="1975707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&amp;Fcy;&amp;ocy;&amp;ncy; &amp;dcy;&amp;lcy;&amp;yacy; &amp;pcy;&amp;rcy;&amp;iecy;&amp;zcy;&amp;iecy;&amp;ncy;&amp;tcy;&amp;acy;&amp;tscy;&amp;icy;&amp;icy; &amp;scy; &amp;kcy;&amp;ncy;&amp;icy;&amp;gcy;&amp;acy;&amp;mcy;&amp;i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628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74720"/>
          </a:xfrm>
        </p:spPr>
        <p:txBody>
          <a:bodyPr>
            <a:normAutofit/>
          </a:bodyPr>
          <a:lstStyle/>
          <a:p>
            <a:r>
              <a:rPr lang="ru-RU" dirty="0" smtClean="0"/>
              <a:t>Для начальных классов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5984" y="714356"/>
            <a:ext cx="6858016" cy="4071965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/>
              <a:t>Паустовский К. Г. Похождения жука-носорога</a:t>
            </a:r>
            <a:r>
              <a:rPr lang="ru-RU" dirty="0" smtClean="0"/>
              <a:t> </a:t>
            </a:r>
          </a:p>
          <a:p>
            <a:r>
              <a:rPr lang="ru-RU" dirty="0" smtClean="0"/>
              <a:t>Солдат носил с собой в походной сумке жука-носорога, которого ему подарил на память перед уходом на фронт сын. Этот жук стал солдату добрым товарищем в ратной жизни. Прошли они вместе немало, обоим    есть что вспомнить.</a:t>
            </a:r>
          </a:p>
          <a:p>
            <a:endParaRPr lang="ru-RU" dirty="0"/>
          </a:p>
        </p:txBody>
      </p:sp>
      <p:pic>
        <p:nvPicPr>
          <p:cNvPr id="18436" name="Picture 4" descr="http://schoolbiblio.ucoz.ru/_ld/0/7914239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000240"/>
            <a:ext cx="2237571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tvoyrebenok.ru/images/presentation/literature/b/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489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74720"/>
          </a:xfrm>
        </p:spPr>
        <p:txBody>
          <a:bodyPr>
            <a:normAutofit/>
          </a:bodyPr>
          <a:lstStyle/>
          <a:p>
            <a:r>
              <a:rPr lang="ru-RU" dirty="0" smtClean="0"/>
              <a:t>Для начальных классов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14546" y="1000109"/>
            <a:ext cx="6715172" cy="3143271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/>
              <a:t>Дорогой героев</a:t>
            </a:r>
          </a:p>
          <a:p>
            <a:r>
              <a:rPr lang="ru-RU" dirty="0" smtClean="0"/>
              <a:t>В книгу включены рассказы о пионерах – Героях Советского Союза, которые удостоены самой высокой награды Родины за подвиги, совершённые в годы Великой Отечественной Войны.</a:t>
            </a:r>
            <a:endParaRPr lang="ru-RU" dirty="0"/>
          </a:p>
        </p:txBody>
      </p:sp>
      <p:pic>
        <p:nvPicPr>
          <p:cNvPr id="19462" name="Picture 6" descr="&amp;Vcy;&amp;ocy;&amp;jcy;&amp;scy;&amp;kcy;&amp;acy;.&amp;rcy;&amp;ucy; &amp;Kcy;&amp;ocy;&amp;ncy;&amp;tscy;&amp;lcy;&amp;acy;&amp;gcy;&amp;iecy;&amp;rcy;&amp;yacy;. . &amp;Dcy;&amp;ocy;&amp;rcy;&amp;ocy;&amp;gcy;&amp;acy; &amp;vcy; &amp;acy;&amp;d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500174"/>
            <a:ext cx="1943114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&amp;pcy;&amp;rcy;&amp;iecy;&amp;zcy;&amp;iecy;&amp;ncy;&amp;tcy;&amp;acy;&amp;tscy;&amp;icy;&amp;icy; &amp;fcy;&amp;ocy;&amp;ncy;&amp;ycy; &amp;dcy;&amp;lcy;&amp;yacy; &amp;lcy;&amp;icy;&amp;tcy;&amp;iecy;&amp;rcy;&amp;acy;&amp;tcy;&amp;ucy;&amp;rcy;&amp;y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8489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846158"/>
          </a:xfrm>
        </p:spPr>
        <p:txBody>
          <a:bodyPr/>
          <a:lstStyle/>
          <a:p>
            <a:r>
              <a:rPr lang="ru-RU" dirty="0" smtClean="0"/>
              <a:t>Для начальных классов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08" y="1357298"/>
            <a:ext cx="6586526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Чуковский Н. В последние дни</a:t>
            </a:r>
          </a:p>
          <a:p>
            <a:r>
              <a:rPr lang="ru-RU" dirty="0" smtClean="0"/>
              <a:t>Повесть о лётчиках-истребителях, которые вместе прошли всю Великую Отечественную Войну.</a:t>
            </a:r>
          </a:p>
          <a:p>
            <a:endParaRPr lang="ru-RU" dirty="0"/>
          </a:p>
        </p:txBody>
      </p:sp>
      <p:pic>
        <p:nvPicPr>
          <p:cNvPr id="20482" name="Picture 2" descr="&amp;Vcy; &amp;pcy;&amp;ocy;&amp;scy;&amp;lcy;&amp;iecy;&amp;dcy;&amp;ncy;&amp;icy;&amp;iecy; &amp;dcy;&amp;ncy;&amp;i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571612"/>
            <a:ext cx="1537974" cy="25003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0" name="Picture 6" descr="&amp;Icy;&amp;scy;&amp;tcy;&amp;ocy;&amp;rcy;&amp;icy;&amp;chcy;&amp;iecy;&amp;scy;&amp;kcy;&amp;icy;&amp;jcy; &amp;fcy;&amp;ocy;&amp;ncy; &amp;dcy;&amp;lcy;&amp;yacy; &amp;pcy;&amp;rcy;&amp;iecy;&amp;zcy;&amp;iecy;&amp;ncy;&amp;tcy;&amp;acy;&amp;tscy;&amp;icy;&amp;icy; &amp;Bcy;&amp;iecy;&amp;scy;&amp;pcy;&amp;lcy;&amp;acy;&amp;tcy;&amp;ncy;&amp;ycy;&amp;iecy; &amp;fcy;&amp;ocy;&amp;ncy;&amp;ycy; &amp;dcy;&amp;lcy;&amp;yacy; &amp;pcy;&amp;rcy;&amp;iecy;&amp;zcy;&amp;iecy;&amp;ncy;&amp;tcy;&amp;acy;&amp;tscy;&amp;icy;&amp;jcy; PowerPoi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489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846158"/>
          </a:xfrm>
        </p:spPr>
        <p:txBody>
          <a:bodyPr/>
          <a:lstStyle/>
          <a:p>
            <a:r>
              <a:rPr lang="ru-RU" dirty="0" smtClean="0"/>
              <a:t>Для средних классов (5-7 </a:t>
            </a:r>
            <a:r>
              <a:rPr lang="ru-RU" dirty="0" err="1" smtClean="0"/>
              <a:t>кл</a:t>
            </a:r>
            <a:r>
              <a:rPr lang="ru-RU" dirty="0" smtClean="0"/>
              <a:t>.)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000108"/>
            <a:ext cx="6500858" cy="4525963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Богомолов В.О. Иван</a:t>
            </a:r>
            <a:endParaRPr lang="ru-RU" dirty="0" smtClean="0"/>
          </a:p>
          <a:p>
            <a:r>
              <a:rPr lang="ru-RU" dirty="0" smtClean="0"/>
              <a:t>Трагическая и правдивая повесть об отважном мальчике-разведчике, каждый день жертвующем собой, сознательно неся взрослую службу, которая по силам не каждому взрослому бойцу.</a:t>
            </a:r>
          </a:p>
          <a:p>
            <a:endParaRPr lang="ru-RU" dirty="0"/>
          </a:p>
        </p:txBody>
      </p:sp>
      <p:pic>
        <p:nvPicPr>
          <p:cNvPr id="21508" name="Picture 4" descr="http://schoolbiblio.ucoz.ru/_ld/0/1564297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6" y="1357298"/>
            <a:ext cx="1914525" cy="2657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</TotalTime>
  <Words>860</Words>
  <PresentationFormat>Экран (4:3)</PresentationFormat>
  <Paragraphs>91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Рекомендательный список литературы о Великой Отечественной Войне</vt:lpstr>
      <vt:lpstr>Для начальных классов</vt:lpstr>
      <vt:lpstr>Для начальных классов</vt:lpstr>
      <vt:lpstr>Для начальных классов</vt:lpstr>
      <vt:lpstr>Для начальных классов</vt:lpstr>
      <vt:lpstr>Для начальных классов</vt:lpstr>
      <vt:lpstr>Для начальных классов</vt:lpstr>
      <vt:lpstr>Для начальных классов</vt:lpstr>
      <vt:lpstr>Для средних классов (5-7 кл.) </vt:lpstr>
      <vt:lpstr>Для средних классов (5-7 кл.) </vt:lpstr>
      <vt:lpstr>Для средних классов (5-7 кл.) </vt:lpstr>
      <vt:lpstr>Для средних классов (5-7 кл.) </vt:lpstr>
      <vt:lpstr>Для старших классов (8-9 кл.)</vt:lpstr>
      <vt:lpstr>Для старших классов (8-9 кл.)</vt:lpstr>
      <vt:lpstr>Для старших классов (8-9 кл.)</vt:lpstr>
      <vt:lpstr>Для старших классов (8-9 кл.)</vt:lpstr>
      <vt:lpstr>Для старших классов (8-9 кл.)</vt:lpstr>
      <vt:lpstr>Для старших классов (8-9 кл.)</vt:lpstr>
      <vt:lpstr>Для старших классов (8-9 кл.)</vt:lpstr>
      <vt:lpstr>Для старших классов (8-9 кл.)</vt:lpstr>
      <vt:lpstr>Для старших классов (10-11 кл.) </vt:lpstr>
      <vt:lpstr>Для старших классов (10-11 кл.) </vt:lpstr>
      <vt:lpstr>Для старших классов (10-11 кл.) </vt:lpstr>
      <vt:lpstr>Для старших классов (10-11 кл.) </vt:lpstr>
      <vt:lpstr>Для старших классов (10-11 кл.) </vt:lpstr>
      <vt:lpstr>Для старших классов (10-11 кл.) 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Рекомендательный список литературы о Великой Отечественной Войне</dc:title>
  <cp:lastModifiedBy>Осипенко Л.А.</cp:lastModifiedBy>
  <cp:revision>42</cp:revision>
  <dcterms:modified xsi:type="dcterms:W3CDTF">2015-04-02T11:49:37Z</dcterms:modified>
</cp:coreProperties>
</file>