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66" r:id="rId2"/>
    <p:sldId id="267" r:id="rId3"/>
    <p:sldId id="268" r:id="rId4"/>
    <p:sldId id="256" r:id="rId5"/>
    <p:sldId id="257" r:id="rId6"/>
    <p:sldId id="258" r:id="rId7"/>
    <p:sldId id="259" r:id="rId8"/>
    <p:sldId id="260" r:id="rId9"/>
    <p:sldId id="271" r:id="rId10"/>
    <p:sldId id="272" r:id="rId11"/>
    <p:sldId id="261" r:id="rId12"/>
    <p:sldId id="262" r:id="rId13"/>
    <p:sldId id="264" r:id="rId14"/>
    <p:sldId id="265" r:id="rId15"/>
    <p:sldId id="273" r:id="rId16"/>
    <p:sldId id="275" r:id="rId17"/>
    <p:sldId id="270" r:id="rId18"/>
    <p:sldId id="269" r:id="rId19"/>
    <p:sldId id="274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BF0629-250B-498A-A917-CFB7BD006D25}" type="datetimeFigureOut">
              <a:rPr lang="ru-RU" smtClean="0"/>
              <a:pPr/>
              <a:t>15.01.2020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C0D2E67-7B11-4C6E-9A5D-3662B98C185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BF0629-250B-498A-A917-CFB7BD006D25}" type="datetimeFigureOut">
              <a:rPr lang="ru-RU" smtClean="0"/>
              <a:pPr/>
              <a:t>15.01.2020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0D2E67-7B11-4C6E-9A5D-3662B98C185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BF0629-250B-498A-A917-CFB7BD006D25}" type="datetimeFigureOut">
              <a:rPr lang="ru-RU" smtClean="0"/>
              <a:pPr/>
              <a:t>15.01.2020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0D2E67-7B11-4C6E-9A5D-3662B98C185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Объект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E4BF0629-250B-498A-A917-CFB7BD006D25}" type="datetimeFigureOut">
              <a:rPr lang="ru-RU" smtClean="0"/>
              <a:pPr/>
              <a:t>15.01.2020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8C0D2E67-7B11-4C6E-9A5D-3662B98C185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BF0629-250B-498A-A917-CFB7BD006D25}" type="datetimeFigureOut">
              <a:rPr lang="ru-RU" smtClean="0"/>
              <a:pPr/>
              <a:t>15.01.2020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0D2E67-7B11-4C6E-9A5D-3662B98C185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BF0629-250B-498A-A917-CFB7BD006D25}" type="datetimeFigureOut">
              <a:rPr lang="ru-RU" smtClean="0"/>
              <a:pPr/>
              <a:t>15.01.2020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0D2E67-7B11-4C6E-9A5D-3662B98C185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0D2E67-7B11-4C6E-9A5D-3662B98C185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BF0629-250B-498A-A917-CFB7BD006D25}" type="datetimeFigureOut">
              <a:rPr lang="ru-RU" smtClean="0"/>
              <a:pPr/>
              <a:t>15.01.2020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Объект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Объект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BF0629-250B-498A-A917-CFB7BD006D25}" type="datetimeFigureOut">
              <a:rPr lang="ru-RU" smtClean="0"/>
              <a:pPr/>
              <a:t>15.01.2020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0D2E67-7B11-4C6E-9A5D-3662B98C185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BF0629-250B-498A-A917-CFB7BD006D25}" type="datetimeFigureOut">
              <a:rPr lang="ru-RU" smtClean="0"/>
              <a:pPr/>
              <a:t>15.01.2020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0D2E67-7B11-4C6E-9A5D-3662B98C185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Объект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E4BF0629-250B-498A-A917-CFB7BD006D25}" type="datetimeFigureOut">
              <a:rPr lang="ru-RU" smtClean="0"/>
              <a:pPr/>
              <a:t>15.01.2020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8C0D2E67-7B11-4C6E-9A5D-3662B98C185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BF0629-250B-498A-A917-CFB7BD006D25}" type="datetimeFigureOut">
              <a:rPr lang="ru-RU" smtClean="0"/>
              <a:pPr/>
              <a:t>15.01.2020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C0D2E67-7B11-4C6E-9A5D-3662B98C185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E4BF0629-250B-498A-A917-CFB7BD006D25}" type="datetimeFigureOut">
              <a:rPr lang="ru-RU" smtClean="0"/>
              <a:pPr/>
              <a:t>15.01.2020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8C0D2E67-7B11-4C6E-9A5D-3662B98C185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7526" y="524723"/>
            <a:ext cx="8229600" cy="121920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Проект на тему</a:t>
            </a:r>
            <a:br>
              <a:rPr lang="ru-RU" dirty="0" smtClean="0">
                <a:solidFill>
                  <a:srgbClr val="FF0000"/>
                </a:solidFill>
              </a:rPr>
            </a:br>
            <a:r>
              <a:rPr lang="ru-RU" dirty="0" smtClean="0">
                <a:solidFill>
                  <a:srgbClr val="FF0000"/>
                </a:solidFill>
              </a:rPr>
              <a:t>«Великая Китайская стена»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3779912" y="2852936"/>
            <a:ext cx="4924032" cy="3456384"/>
          </a:xfrm>
        </p:spPr>
        <p:txBody>
          <a:bodyPr/>
          <a:lstStyle/>
          <a:p>
            <a:pPr marL="0" indent="0">
              <a:buNone/>
            </a:pPr>
            <a:r>
              <a:rPr lang="ru-RU" dirty="0"/>
              <a:t> </a:t>
            </a:r>
            <a:r>
              <a:rPr lang="ru-RU" dirty="0" smtClean="0"/>
              <a:t>Работу выполнил:</a:t>
            </a:r>
          </a:p>
          <a:p>
            <a:pPr marL="0" indent="0">
              <a:buNone/>
            </a:pPr>
            <a:r>
              <a:rPr lang="ru-RU" dirty="0" smtClean="0"/>
              <a:t> ученик 4 Б класса Гимназии             Любивый Иван</a:t>
            </a:r>
          </a:p>
          <a:p>
            <a:pPr marL="0" indent="0">
              <a:buNone/>
            </a:pPr>
            <a:r>
              <a:rPr lang="ru-RU" dirty="0" smtClean="0"/>
              <a:t>Руководитель: </a:t>
            </a:r>
            <a:r>
              <a:rPr lang="ru-RU" dirty="0" err="1" smtClean="0"/>
              <a:t>Любивая</a:t>
            </a:r>
            <a:r>
              <a:rPr lang="ru-RU" dirty="0" smtClean="0"/>
              <a:t> А.Ю.</a:t>
            </a:r>
            <a:endParaRPr lang="ru-RU" dirty="0"/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r>
              <a:rPr lang="ru-RU" dirty="0" smtClean="0"/>
              <a:t>Костомукша 2020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405566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57200" y="404664"/>
            <a:ext cx="8229600" cy="5691336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000" dirty="0"/>
              <a:t>Несмотря на проведённые работы, удалённые от туристических мест остатки стены и сегодня находятся в разрушенном состоянии</a:t>
            </a:r>
            <a:r>
              <a:rPr lang="ru-RU" sz="2000" b="1" dirty="0"/>
              <a:t>.</a:t>
            </a:r>
            <a:r>
              <a:rPr lang="ru-RU" sz="2000" dirty="0"/>
              <a:t> Одни участки разрушаются при выборе площадки стены как места для строительства деревень или камня из стены в качестве материала строительства, другие — из-за строительства шоссе, железных дорог и прочих протяжённых искусственных объектов. На некоторые участки вандалы наносят граффити</a:t>
            </a:r>
            <a:r>
              <a:rPr lang="ru-RU" sz="2000" dirty="0" smtClean="0"/>
              <a:t>.</a:t>
            </a:r>
          </a:p>
          <a:p>
            <a:pPr marL="0" indent="0">
              <a:buNone/>
            </a:pPr>
            <a:r>
              <a:rPr lang="ru-RU" sz="2000" dirty="0"/>
              <a:t>В 2007 году на границе Китая и Монголии Уильямом </a:t>
            </a:r>
            <a:r>
              <a:rPr lang="ru-RU" sz="2000" dirty="0" err="1"/>
              <a:t>Линдси</a:t>
            </a:r>
            <a:r>
              <a:rPr lang="ru-RU" sz="2000" dirty="0"/>
              <a:t> был обнаружен значительный отрезок стены, который отнесли к периоду правления династии </a:t>
            </a:r>
            <a:r>
              <a:rPr lang="ru-RU" sz="2000" dirty="0" err="1"/>
              <a:t>Хань</a:t>
            </a:r>
            <a:r>
              <a:rPr lang="ru-RU" sz="2000" dirty="0"/>
              <a:t>. В 2012 году поиски дальнейших фрагментов стены экспедицией Уильяма </a:t>
            </a:r>
            <a:r>
              <a:rPr lang="ru-RU" sz="2000" dirty="0" err="1"/>
              <a:t>Линдси</a:t>
            </a:r>
            <a:r>
              <a:rPr lang="ru-RU" sz="2000" dirty="0"/>
              <a:t> увенчались открытием уже в Монголии потерянного участка.</a:t>
            </a:r>
          </a:p>
          <a:p>
            <a:pPr marL="0" indent="0">
              <a:buNone/>
            </a:pPr>
            <a:r>
              <a:rPr lang="ru-RU" sz="2000" dirty="0"/>
              <a:t>В 2012 году отрезок стены протяжённостью 36 метров, расположенный в провинции </a:t>
            </a:r>
            <a:r>
              <a:rPr lang="ru-RU" sz="2000" dirty="0" err="1"/>
              <a:t>Хэбэй</a:t>
            </a:r>
            <a:r>
              <a:rPr lang="ru-RU" sz="2000" dirty="0"/>
              <a:t>, развалился из-за проливных дождей. При обрушении никто не пострадал. Произошло это 6 августа, но официальное сообщение появилось только 10-го числа.</a:t>
            </a:r>
          </a:p>
          <a:p>
            <a:pPr marL="0" indent="0">
              <a:buNone/>
            </a:pPr>
            <a:r>
              <a:rPr lang="ru-RU" sz="2000" dirty="0"/>
              <a:t/>
            </a:r>
            <a:br>
              <a:rPr lang="ru-RU" sz="2000" dirty="0"/>
            </a:br>
            <a:endParaRPr lang="ru-RU" sz="2000" dirty="0"/>
          </a:p>
        </p:txBody>
      </p:sp>
    </p:spTree>
    <p:extLst>
      <p:ext uri="{BB962C8B-B14F-4D97-AF65-F5344CB8AC3E}">
        <p14:creationId xmlns="" xmlns:p14="http://schemas.microsoft.com/office/powerpoint/2010/main" val="1329727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57200" y="908720"/>
            <a:ext cx="8229600" cy="5187280"/>
          </a:xfrm>
        </p:spPr>
        <p:txBody>
          <a:bodyPr>
            <a:normAutofit fontScale="47500" lnSpcReduction="20000"/>
          </a:bodyPr>
          <a:lstStyle/>
          <a:p>
            <a:r>
              <a:rPr lang="ru-RU" sz="4400" dirty="0"/>
              <a:t>Сохранилось предание о том, что будто путь рабочим прокладывал большой огненный Дракон. Он же указывал, на каких участках нужно возводить стену, и строители неуклонно шли по его следам. Другая легенда повествует о жене фермера, которую звали Мен </a:t>
            </a:r>
            <a:r>
              <a:rPr lang="ru-RU" sz="4400" dirty="0" err="1"/>
              <a:t>Джинг</a:t>
            </a:r>
            <a:r>
              <a:rPr lang="ru-RU" sz="4400" dirty="0"/>
              <a:t> Ню. Узнав о гибели мужа на строительстве, она пришла туда и начала безутешно плакать. В результате один из участков разрушился, и вдова увидела под ним останки своего любимого, которые она смогла взять и похоронить</a:t>
            </a:r>
            <a:r>
              <a:rPr lang="ru-RU" sz="4400" dirty="0" smtClean="0"/>
              <a:t>.</a:t>
            </a:r>
          </a:p>
          <a:p>
            <a:r>
              <a:rPr lang="ru-RU" sz="4400" dirty="0"/>
              <a:t>Известно, что тачку изобрели китайцы. Но мало кто знает, что к этому их подтолкнуло начавшееся строительство грандиозного объекта: рабочие нуждались в удобном приспособлении, с помощью которого можно было бы перевозить стройматериалы. Некоторые участки Великой Китайской стены, имевшие исключительно важное стратегическое значение, окружили защитными рвами, заполненными водой или оставленными в виде канав.</a:t>
            </a:r>
          </a:p>
          <a:p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>
                <a:solidFill>
                  <a:srgbClr val="C00000"/>
                </a:solidFill>
                <a:effectLst/>
              </a:rPr>
              <a:t>Мифы, легенды, интересные факты</a:t>
            </a:r>
            <a:r>
              <a:rPr lang="ru-RU" dirty="0">
                <a:effectLst/>
              </a:rPr>
              <a:t/>
            </a:r>
            <a:br>
              <a:rPr lang="ru-RU" dirty="0">
                <a:effectLst/>
              </a:rPr>
            </a:b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912830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>
                <a:solidFill>
                  <a:srgbClr val="C00000"/>
                </a:solidFill>
                <a:effectLst/>
              </a:rPr>
              <a:t>Степной участок Великой Китайской стены</a:t>
            </a:r>
            <a:endParaRPr lang="ru-RU" dirty="0">
              <a:solidFill>
                <a:srgbClr val="C00000"/>
              </a:solidFill>
            </a:endParaRPr>
          </a:p>
        </p:txBody>
      </p:sp>
      <p:pic>
        <p:nvPicPr>
          <p:cNvPr id="1026" name="Picture 2" descr="C:\Users\hp\Desktop\Stepnoy-uchastok-steny-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1293120"/>
            <a:ext cx="4104456" cy="228718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hp\Desktop\Stepnoy-uchastok-steny-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293120"/>
            <a:ext cx="3605386" cy="228718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hp\Desktop\Stepnoy-uchastok-steny-3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3717032"/>
            <a:ext cx="4762500" cy="273630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7238304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бъек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C00000"/>
                </a:solidFill>
              </a:rPr>
              <a:t>Руины сигнальной вышки</a:t>
            </a:r>
            <a:endParaRPr lang="ru-RU" dirty="0">
              <a:solidFill>
                <a:srgbClr val="C00000"/>
              </a:solidFill>
            </a:endParaRPr>
          </a:p>
        </p:txBody>
      </p:sp>
      <p:pic>
        <p:nvPicPr>
          <p:cNvPr id="3075" name="Picture 3" descr="C:\Users\hp\Desktop\Signalnaya-vyshka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1556792"/>
            <a:ext cx="6840760" cy="453650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684288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67544" y="404664"/>
            <a:ext cx="8229600" cy="1944216"/>
          </a:xfrm>
        </p:spPr>
        <p:txBody>
          <a:bodyPr>
            <a:noAutofit/>
          </a:bodyPr>
          <a:lstStyle/>
          <a:p>
            <a:r>
              <a:rPr lang="ru-RU" sz="2400" dirty="0">
                <a:solidFill>
                  <a:srgbClr val="C00000"/>
                </a:solidFill>
                <a:effectLst/>
              </a:rPr>
              <a:t>Б</a:t>
            </a:r>
            <a:r>
              <a:rPr lang="ru-RU" sz="2400" dirty="0" smtClean="0">
                <a:solidFill>
                  <a:srgbClr val="C00000"/>
                </a:solidFill>
                <a:effectLst/>
              </a:rPr>
              <a:t>ашня </a:t>
            </a:r>
            <a:r>
              <a:rPr lang="ru-RU" sz="2400" dirty="0">
                <a:solidFill>
                  <a:srgbClr val="C00000"/>
                </a:solidFill>
                <a:effectLst/>
              </a:rPr>
              <a:t>Лаолунтоу</a:t>
            </a:r>
            <a:r>
              <a:rPr lang="ru-RU" sz="2400" dirty="0">
                <a:effectLst/>
              </a:rPr>
              <a:t>, её еще называют «головой дракона». Башня примечательна и тем, что является единственным местом в стране, где Великая Китайская стена омывается морем, а сама она на целых 23 метра углубляется в залив.</a:t>
            </a:r>
            <a:endParaRPr lang="ru-RU" sz="2400" dirty="0"/>
          </a:p>
        </p:txBody>
      </p:sp>
      <p:pic>
        <p:nvPicPr>
          <p:cNvPr id="4098" name="Picture 2" descr="C:\Users\hp\Desktop\Laoluntou-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2492896"/>
            <a:ext cx="7560840" cy="381642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4400916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Глава 2</a:t>
            </a:r>
            <a:br>
              <a:rPr lang="ru-RU" dirty="0" smtClean="0">
                <a:solidFill>
                  <a:srgbClr val="FF0000"/>
                </a:solidFill>
              </a:rPr>
            </a:br>
            <a:r>
              <a:rPr lang="ru-RU" dirty="0" smtClean="0">
                <a:solidFill>
                  <a:srgbClr val="FF0000"/>
                </a:solidFill>
              </a:rPr>
              <a:t>создание макета 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1026" name="Picture 2" descr="C:\Users\hp\Desktop\20200114_20195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2" y="1340768"/>
            <a:ext cx="4680520" cy="424847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hp\Desktop\20200114_18400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424996"/>
            <a:ext cx="3168352" cy="424847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996327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C:\Users\hp\Desktop\20200114_19382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628800"/>
            <a:ext cx="3960440" cy="375525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Users\hp\Desktop\20200114_21340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1628800"/>
            <a:ext cx="4392488" cy="375525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9760589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dirty="0"/>
              <a:t>Строительство длилось 10 лет и сталкивалось с многочисленными </a:t>
            </a:r>
            <a:r>
              <a:rPr lang="ru-RU" dirty="0" smtClean="0"/>
              <a:t>трудностями</a:t>
            </a:r>
          </a:p>
          <a:p>
            <a:r>
              <a:rPr lang="ru-RU" dirty="0"/>
              <a:t>Великая Стена, построенная для защиты равнинного Китая от степных </a:t>
            </a:r>
            <a:r>
              <a:rPr lang="ru-RU" dirty="0" smtClean="0"/>
              <a:t>кочевников</a:t>
            </a:r>
          </a:p>
          <a:p>
            <a:r>
              <a:rPr lang="ru-RU" dirty="0"/>
              <a:t>Чтобы построить ее, понадобился труд сотен тысяч крестьян на протяжении десятилетий</a:t>
            </a:r>
            <a:r>
              <a:rPr lang="ru-RU" dirty="0" smtClean="0"/>
              <a:t>.</a:t>
            </a:r>
          </a:p>
          <a:p>
            <a:r>
              <a:rPr lang="ru-RU" dirty="0"/>
              <a:t>В 2012 году отрезок стены протяжённостью 36 метров, расположенный в провинции </a:t>
            </a:r>
            <a:r>
              <a:rPr lang="ru-RU" dirty="0" err="1"/>
              <a:t>Хэбэй</a:t>
            </a:r>
            <a:r>
              <a:rPr lang="ru-RU" dirty="0"/>
              <a:t>, развалился из-за проливных дождей</a:t>
            </a:r>
            <a:r>
              <a:rPr lang="ru-RU" dirty="0" smtClean="0"/>
              <a:t>.</a:t>
            </a:r>
          </a:p>
          <a:p>
            <a:r>
              <a:rPr lang="ru-RU" dirty="0"/>
              <a:t>За три века правления Цин Великая стена почти разрушилась под воздействием времени. Лишь небольшой её участок около Пекина — </a:t>
            </a:r>
            <a:r>
              <a:rPr lang="ru-RU" dirty="0" err="1"/>
              <a:t>Бадалин</a:t>
            </a:r>
            <a:r>
              <a:rPr lang="ru-RU" dirty="0"/>
              <a:t> — поддерживался в порядке — он служил своего рода «воротами в столицу». 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Выводы:</a:t>
            </a:r>
            <a:endParaRPr lang="ru-RU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3120399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283968" y="1196752"/>
            <a:ext cx="4413176" cy="478532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800" u="sng" dirty="0"/>
              <a:t>Великая Китайская стена </a:t>
            </a:r>
            <a:r>
              <a:rPr lang="ru-RU" dirty="0"/>
              <a:t>– символ национальной гордости, многовековой борьбы, и величия. Правительство страны тратит колоссальные деньги на сохранение этого памятника архитектуры, надеясь сохранить стену для будущих поколений.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95536" y="260648"/>
            <a:ext cx="8229600" cy="864096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Заключение: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340768"/>
            <a:ext cx="3960440" cy="48245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17431202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Материал из Википедии</a:t>
            </a:r>
          </a:p>
          <a:p>
            <a:r>
              <a:rPr lang="ru-RU" b="1" u="sng" dirty="0" err="1" smtClean="0"/>
              <a:t>wikiway</a:t>
            </a:r>
            <a:r>
              <a:rPr lang="ru-RU" b="1" u="sng" dirty="0" smtClean="0"/>
              <a:t>.</a:t>
            </a:r>
            <a:r>
              <a:rPr lang="en-US" b="1" u="sng" dirty="0" smtClean="0"/>
              <a:t>com</a:t>
            </a:r>
            <a:endParaRPr lang="ru-RU" dirty="0"/>
          </a:p>
          <a:p>
            <a:r>
              <a:rPr lang="ru-RU" b="1" u="sng" dirty="0" smtClean="0"/>
              <a:t>miroworld.ru</a:t>
            </a:r>
            <a:r>
              <a:rPr lang="en-US" b="1" u="sng" dirty="0" smtClean="0"/>
              <a:t> 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Список используемой литературы:</a:t>
            </a:r>
            <a:endParaRPr lang="ru-RU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1204359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427984" y="764704"/>
            <a:ext cx="4534817" cy="5040560"/>
          </a:xfrm>
        </p:spPr>
        <p:txBody>
          <a:bodyPr>
            <a:normAutofit/>
          </a:bodyPr>
          <a:lstStyle/>
          <a:p>
            <a:pPr marL="514350" indent="-514350">
              <a:buAutoNum type="arabicPeriod"/>
            </a:pPr>
            <a:r>
              <a:rPr lang="ru-RU" dirty="0" smtClean="0"/>
              <a:t>Введение(Актуальность</a:t>
            </a:r>
            <a:r>
              <a:rPr lang="en-US" dirty="0" smtClean="0"/>
              <a:t> </a:t>
            </a:r>
            <a:r>
              <a:rPr lang="ru-RU" dirty="0" smtClean="0"/>
              <a:t>темы)</a:t>
            </a:r>
          </a:p>
          <a:p>
            <a:pPr marL="514350" indent="-514350">
              <a:buAutoNum type="arabicPeriod"/>
            </a:pPr>
            <a:r>
              <a:rPr lang="ru-RU" dirty="0" smtClean="0"/>
              <a:t>Гипотеза</a:t>
            </a:r>
          </a:p>
          <a:p>
            <a:pPr marL="514350" indent="-514350">
              <a:buAutoNum type="arabicPeriod"/>
            </a:pPr>
            <a:r>
              <a:rPr lang="ru-RU" dirty="0" smtClean="0"/>
              <a:t>Глава 1(Великая Китайская стена)</a:t>
            </a:r>
          </a:p>
          <a:p>
            <a:pPr marL="514350" indent="-514350">
              <a:buAutoNum type="arabicPeriod"/>
            </a:pPr>
            <a:r>
              <a:rPr lang="ru-RU" dirty="0" smtClean="0"/>
              <a:t>Глава 2 (Создание макета)</a:t>
            </a:r>
          </a:p>
          <a:p>
            <a:pPr marL="514350" indent="-514350">
              <a:buAutoNum type="arabicPeriod"/>
            </a:pPr>
            <a:r>
              <a:rPr lang="ru-RU" dirty="0" smtClean="0"/>
              <a:t>Заключение</a:t>
            </a:r>
          </a:p>
          <a:p>
            <a:pPr marL="514350" indent="-514350">
              <a:buAutoNum type="arabicPeriod"/>
            </a:pPr>
            <a:r>
              <a:rPr lang="ru-RU" dirty="0" smtClean="0"/>
              <a:t>Список используемой литературы</a:t>
            </a:r>
          </a:p>
          <a:p>
            <a:pPr marL="514350" indent="-514350">
              <a:buAutoNum type="arabicPeriod"/>
            </a:pPr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980728"/>
            <a:ext cx="3960440" cy="48245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4124505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894928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Введение: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67544" y="1916832"/>
            <a:ext cx="8075240" cy="4104456"/>
          </a:xfrm>
        </p:spPr>
        <p:txBody>
          <a:bodyPr/>
          <a:lstStyle/>
          <a:p>
            <a:pPr marL="0" indent="0">
              <a:buNone/>
            </a:pPr>
            <a:r>
              <a:rPr lang="ru-RU" u="sng" dirty="0" smtClean="0">
                <a:solidFill>
                  <a:srgbClr val="FF0000"/>
                </a:solidFill>
              </a:rPr>
              <a:t>1.Тема:</a:t>
            </a:r>
            <a:r>
              <a:rPr lang="ru-RU" dirty="0" smtClean="0">
                <a:solidFill>
                  <a:schemeClr val="bg1"/>
                </a:solidFill>
              </a:rPr>
              <a:t> </a:t>
            </a:r>
            <a:r>
              <a:rPr lang="ru-RU" dirty="0" smtClean="0"/>
              <a:t>Великая Китайская стена.</a:t>
            </a:r>
          </a:p>
          <a:p>
            <a:pPr marL="0" indent="0">
              <a:buNone/>
            </a:pPr>
            <a:r>
              <a:rPr lang="ru-RU" dirty="0" smtClean="0"/>
              <a:t>Меня очень заинтересовала история и рассказы о Великой Китайской стене и я захотел узнать, как строили и какова ее история.</a:t>
            </a:r>
          </a:p>
          <a:p>
            <a:pPr marL="0" indent="0">
              <a:buNone/>
            </a:pPr>
            <a:r>
              <a:rPr lang="ru-RU" u="sng" dirty="0" smtClean="0">
                <a:solidFill>
                  <a:srgbClr val="FF0000"/>
                </a:solidFill>
              </a:rPr>
              <a:t>2. Гипотеза:</a:t>
            </a:r>
            <a:r>
              <a:rPr lang="ru-RU" dirty="0" smtClean="0">
                <a:solidFill>
                  <a:srgbClr val="FF0000"/>
                </a:solidFill>
              </a:rPr>
              <a:t> </a:t>
            </a:r>
            <a:r>
              <a:rPr lang="ru-RU" dirty="0" smtClean="0"/>
              <a:t>Великая Китайская стена – одно из самых масштабных сооружений древности, не имеющих аналогов в современном мире</a:t>
            </a:r>
            <a:endParaRPr lang="ru-RU" u="sng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1570962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21804" y="318947"/>
            <a:ext cx="7772400" cy="1512169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C00000"/>
                </a:solidFill>
              </a:rPr>
              <a:t>Глава 1.Великая </a:t>
            </a:r>
            <a:r>
              <a:rPr lang="ru-RU" dirty="0">
                <a:solidFill>
                  <a:srgbClr val="C00000"/>
                </a:solidFill>
              </a:rPr>
              <a:t>Китайская </a:t>
            </a:r>
            <a:r>
              <a:rPr lang="ru-RU" dirty="0" smtClean="0">
                <a:solidFill>
                  <a:srgbClr val="C00000"/>
                </a:solidFill>
              </a:rPr>
              <a:t>стена</a:t>
            </a:r>
            <a:endParaRPr lang="ru-RU" dirty="0"/>
          </a:p>
        </p:txBody>
      </p:sp>
      <p:pic>
        <p:nvPicPr>
          <p:cNvPr id="1026" name="Picture 2" descr="C:\Users\hp\Desktop\Velikaya-Kitajskaya-stena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844824"/>
            <a:ext cx="8424936" cy="460851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6450981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491880" y="836712"/>
            <a:ext cx="5410944" cy="576064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800" dirty="0" smtClean="0">
                <a:effectLst/>
              </a:rPr>
              <a:t>-</a:t>
            </a:r>
            <a:r>
              <a:rPr lang="ru-RU" sz="2400" dirty="0" smtClean="0">
                <a:effectLst/>
              </a:rPr>
              <a:t> пролегает через северные регионы современного Китая и относится к крупнейшим архитектурным памятникам не только Поднебесной, но и всего мира. Больше того: это самое масштабное сооружение из всех когда-либо возведенных человеком. По официальным данным, общая протяженность Великой Китайской стены с учетом всех ее ответвлений составляет 8851,9 км. Однако некоторые исследователи склонны считать, что на самом деле она почти в два с половиной раза длиннее – 21 тыс. км.</a:t>
            </a:r>
            <a:r>
              <a:rPr lang="ru-RU" sz="2400" dirty="0"/>
              <a:t/>
            </a:r>
            <a:br>
              <a:rPr lang="ru-RU" sz="2400" dirty="0"/>
            </a:br>
            <a:endParaRPr lang="ru-RU" sz="2400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5121"/>
            <a:ext cx="8229600" cy="1143000"/>
          </a:xfrm>
        </p:spPr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  <a:effectLst/>
              </a:rPr>
              <a:t>Великая Китайская стена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2050" name="Picture 2" descr="C:\Users\hp\Desktop\Badalin-_-naibolee-poseshchaemyy-turistami-otrezok-Velikoy-Kitayskoy-steny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124744"/>
            <a:ext cx="3384376" cy="518457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8911196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851920" y="980729"/>
            <a:ext cx="4917232" cy="4338482"/>
          </a:xfrm>
        </p:spPr>
        <p:txBody>
          <a:bodyPr>
            <a:noAutofit/>
          </a:bodyPr>
          <a:lstStyle/>
          <a:p>
            <a:r>
              <a:rPr lang="ru-RU" sz="2000" dirty="0"/>
              <a:t>Возведение первых участков этого грандиозного объекта заняло в общей сложности целое десятилетие, а строительство всей Великой Китайской стены растянулось на два тысячелетия (по некоторым свидетельствам, даже на целых 2700 лет). На разных его этапах количество одновременно задействованных на работах людей достигало трехсот тысяч. В целом власти привлекли (точнее, принудили) к ним около двух миллионов человек. Это были представители многих социальных слоев: и рабы, и крестьяне, и военнослужащие. Рабочие трудились в нечеловеческих условиях.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403832" y="287650"/>
            <a:ext cx="712879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solidFill>
                  <a:srgbClr val="C00000"/>
                </a:solidFill>
              </a:rPr>
              <a:t>История строительства Великой Китайской стены</a:t>
            </a:r>
            <a:endParaRPr lang="ru-RU" sz="2800" dirty="0">
              <a:solidFill>
                <a:srgbClr val="C00000"/>
              </a:solidFill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081" y="1412776"/>
            <a:ext cx="3312368" cy="48965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1044176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67544" y="980728"/>
            <a:ext cx="8229600" cy="4572000"/>
          </a:xfrm>
        </p:spPr>
        <p:txBody>
          <a:bodyPr>
            <a:normAutofit fontScale="92500"/>
          </a:bodyPr>
          <a:lstStyle/>
          <a:p>
            <a:r>
              <a:rPr lang="ru-RU" dirty="0"/>
              <a:t>К комфорту, хотя бы относительному, не располагала и сама местность. Сооружение пролегало вдоль горных массивов, огибая все отходящие от них отроги. Строители двигались вперед, преодолевая не только высокие подъемы, но и множество ущелий. Их жертвы оказались не напрасны – по крайней мере, с позиции сегодняшнего дня: именно такой ландшафт местности и обусловил уникальный облик чудо-сооружения. Не говоря уже о его размерах: в среднем высота стены достигает 7,5 метров, и это без учета прямоугольных зубцов (с ними получаются все 9 м). Ее ширина тоже неодинакова – внизу 6,5 м, наверху 5,5 м.</a:t>
            </a:r>
          </a:p>
        </p:txBody>
      </p:sp>
    </p:spTree>
    <p:extLst>
      <p:ext uri="{BB962C8B-B14F-4D97-AF65-F5344CB8AC3E}">
        <p14:creationId xmlns="" xmlns:p14="http://schemas.microsoft.com/office/powerpoint/2010/main" val="23034963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286124" y="620688"/>
            <a:ext cx="5627044" cy="5616624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ru-RU" sz="3000" dirty="0"/>
              <a:t>Китайцы в обиходе называют свою стену «земляным драконом». И отнюдь не случайно: в самом начале при ее возведении использовались любые материалы, прежде всего, утрамбованная земля. </a:t>
            </a:r>
            <a:endParaRPr lang="ru-RU" sz="3000" dirty="0" smtClean="0"/>
          </a:p>
          <a:p>
            <a:pPr marL="0" indent="0">
              <a:buNone/>
            </a:pPr>
            <a:r>
              <a:rPr lang="ru-RU" sz="3000" dirty="0" smtClean="0"/>
              <a:t>Делалось </a:t>
            </a:r>
            <a:r>
              <a:rPr lang="ru-RU" sz="3000" dirty="0"/>
              <a:t>это так: сначала из тростника или прутьев сплетали щиты, а между ними послойно прессовали глину, мелкие камушки и другие подручные материалы. Когда же за дело взялся император </a:t>
            </a:r>
            <a:r>
              <a:rPr lang="ru-RU" sz="3000" dirty="0" err="1"/>
              <a:t>Цинь</a:t>
            </a:r>
            <a:r>
              <a:rPr lang="ru-RU" sz="3000" dirty="0"/>
              <a:t> </a:t>
            </a:r>
            <a:r>
              <a:rPr lang="ru-RU" sz="3000" dirty="0" err="1"/>
              <a:t>Шихуанди</a:t>
            </a:r>
            <a:r>
              <a:rPr lang="ru-RU" sz="3000" dirty="0"/>
              <a:t>, стали использовать более надежные каменные плиты, которые укладывали впритык друг к другу.</a:t>
            </a:r>
          </a:p>
          <a:p>
            <a:pPr marL="0" indent="0">
              <a:buNone/>
            </a:pP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3074" name="Picture 2" descr="C:\Users\hp\Desktop\Fotografiya-Velikoy-Kitayskoy-steny-1907-goda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7" y="620688"/>
            <a:ext cx="2962597" cy="561662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648862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995936" y="1196752"/>
            <a:ext cx="4690864" cy="5328592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ru-RU" dirty="0"/>
              <a:t>За три века правления Цин Великая стена почти разрушилась под воздействием времени. Лишь небольшой её участок около Пекина — </a:t>
            </a:r>
            <a:r>
              <a:rPr lang="ru-RU" dirty="0" err="1"/>
              <a:t>Бадалин</a:t>
            </a:r>
            <a:r>
              <a:rPr lang="ru-RU" dirty="0"/>
              <a:t> — поддерживался в порядке — он служил своего рода «воротами в столицу». В 1899 году американские газеты пустили слух о том, что стена будет и вовсе снесена, а на её месте построено шоссе</a:t>
            </a:r>
            <a:r>
              <a:rPr lang="ru-RU" dirty="0" smtClean="0"/>
              <a:t>.</a:t>
            </a:r>
            <a:r>
              <a:rPr lang="ru-RU" dirty="0"/>
              <a:t> В 1984 году по инициативе Дэн Сяопина стартовала программа по реставрации Великой Китайской стены, финансируемая из средств китайских и зарубежных компаний, а также частных лиц. В конце 1980-х годов в Пекине состоялся крупный аукцион искусства, приуроченный к восстановлению </a:t>
            </a:r>
            <a:r>
              <a:rPr lang="ru-RU" dirty="0" smtClean="0"/>
              <a:t>стены.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966936"/>
          </a:xfrm>
        </p:spPr>
        <p:txBody>
          <a:bodyPr>
            <a:normAutofit/>
          </a:bodyPr>
          <a:lstStyle/>
          <a:p>
            <a:r>
              <a:rPr lang="ru-RU" sz="3600" dirty="0" smtClean="0">
                <a:solidFill>
                  <a:srgbClr val="FF0000"/>
                </a:solidFill>
              </a:rPr>
              <a:t>Разрушение и реставрация стены</a:t>
            </a:r>
            <a:endParaRPr lang="ru-RU" sz="3600" dirty="0">
              <a:solidFill>
                <a:srgbClr val="FF0000"/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340769"/>
            <a:ext cx="3528392" cy="50405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16381388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282</TotalTime>
  <Words>802</Words>
  <Application>Microsoft Office PowerPoint</Application>
  <PresentationFormat>Экран (4:3)</PresentationFormat>
  <Paragraphs>52</Paragraphs>
  <Slides>19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Бумажная</vt:lpstr>
      <vt:lpstr>Проект на тему «Великая Китайская стена»</vt:lpstr>
      <vt:lpstr>Слайд 2</vt:lpstr>
      <vt:lpstr>Введение:</vt:lpstr>
      <vt:lpstr>Глава 1.Великая Китайская стена</vt:lpstr>
      <vt:lpstr>Великая Китайская стена</vt:lpstr>
      <vt:lpstr>Слайд 6</vt:lpstr>
      <vt:lpstr>Слайд 7</vt:lpstr>
      <vt:lpstr>Слайд 8</vt:lpstr>
      <vt:lpstr>Разрушение и реставрация стены</vt:lpstr>
      <vt:lpstr>Слайд 10</vt:lpstr>
      <vt:lpstr>Мифы, легенды, интересные факты </vt:lpstr>
      <vt:lpstr>Степной участок Великой Китайской стены</vt:lpstr>
      <vt:lpstr>Руины сигнальной вышки</vt:lpstr>
      <vt:lpstr>Башня Лаолунтоу, её еще называют «головой дракона». Башня примечательна и тем, что является единственным местом в стране, где Великая Китайская стена омывается морем, а сама она на целых 23 метра углубляется в залив.</vt:lpstr>
      <vt:lpstr>Глава 2 создание макета </vt:lpstr>
      <vt:lpstr>Слайд 16</vt:lpstr>
      <vt:lpstr>Выводы:</vt:lpstr>
      <vt:lpstr>Заключение:</vt:lpstr>
      <vt:lpstr>Список используемой литературы:</vt:lpstr>
    </vt:vector>
  </TitlesOfParts>
  <Company>HP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Великая Китайская стена</dc:title>
  <dc:creator>hp</dc:creator>
  <cp:lastModifiedBy>КАБ 11Н</cp:lastModifiedBy>
  <cp:revision>18</cp:revision>
  <dcterms:created xsi:type="dcterms:W3CDTF">2019-12-08T18:03:25Z</dcterms:created>
  <dcterms:modified xsi:type="dcterms:W3CDTF">2020-01-15T11:06:05Z</dcterms:modified>
</cp:coreProperties>
</file>