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5" r:id="rId5"/>
    <p:sldId id="262" r:id="rId6"/>
    <p:sldId id="260" r:id="rId7"/>
    <p:sldId id="268" r:id="rId8"/>
    <p:sldId id="264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824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1"/>
          <c:order val="0"/>
          <c:tx>
            <c:strRef>
              <c:f>Лист1!$C$1</c:f>
              <c:strCache>
                <c:ptCount val="1"/>
                <c:pt idx="0">
                  <c:v>не пользуются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пользуются</c:v>
                </c:pt>
                <c:pt idx="1">
                  <c:v>не пользуются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9245777656658587E-2"/>
          <c:y val="0.3046090322972721"/>
          <c:w val="0.79634161173134654"/>
          <c:h val="0.32703301271781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использование телефона на переменке в школе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используют</c:v>
                </c:pt>
                <c:pt idx="1">
                  <c:v>не используют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</c:v>
                </c:pt>
                <c:pt idx="1">
                  <c:v>16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4.6424662223793774E-2"/>
          <c:y val="0.10314022739577691"/>
          <c:w val="0.89999988738916314"/>
          <c:h val="0.12342719302122587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2874664252991536E-2"/>
          <c:y val="0.16514088873846064"/>
          <c:w val="0.81793934660854706"/>
          <c:h val="0.451620039633839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пользование телефоном перед сном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пользуются</c:v>
                </c:pt>
                <c:pt idx="1">
                  <c:v>не пользуются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</c:v>
                </c:pt>
                <c:pt idx="1">
                  <c:v>9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7.4181300116980473E-2"/>
          <c:y val="0"/>
          <c:w val="0.81013874275407305"/>
          <c:h val="0.11544486013182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4088426327423064E-2"/>
          <c:y val="0.56614412634707301"/>
          <c:w val="0.81708790233920969"/>
          <c:h val="0.32483152913565194"/>
        </c:manualLayout>
      </c:layout>
      <c:pie3DChart>
        <c:varyColors val="1"/>
        <c:dLbls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портит зрение</c:v>
                </c:pt>
                <c:pt idx="1">
                  <c:v>плохо спится</c:v>
                </c:pt>
                <c:pt idx="2">
                  <c:v>влияет на психику</c:v>
                </c:pt>
                <c:pt idx="3">
                  <c:v>приводит к головным болям</c:v>
                </c:pt>
                <c:pt idx="4">
                  <c:v>зависимость  возникакает</c:v>
                </c:pt>
                <c:pt idx="5">
                  <c:v>плохо учатся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16</c:v>
                </c:pt>
                <c:pt idx="1">
                  <c:v>4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401099782538954E-2"/>
          <c:y val="0.62367571557305213"/>
          <c:w val="0.8127473173861901"/>
          <c:h val="0.3144265238287212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для игр</c:v>
                </c:pt>
                <c:pt idx="1">
                  <c:v>звони,сообщения</c:v>
                </c:pt>
                <c:pt idx="2">
                  <c:v>приложения(ютуб,вотсап и тд.)</c:v>
                </c:pt>
                <c:pt idx="3">
                  <c:v>слушать музыку</c:v>
                </c:pt>
                <c:pt idx="4">
                  <c:v>калькулятор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</c:v>
                </c:pt>
                <c:pt idx="1">
                  <c:v>15</c:v>
                </c:pt>
                <c:pt idx="2">
                  <c:v>7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08F4-6DE9-4CE2-AC22-8015A4DD1127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FE5-F271-4C3E-8706-9ADA6AB23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08F4-6DE9-4CE2-AC22-8015A4DD1127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FE5-F271-4C3E-8706-9ADA6AB23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08F4-6DE9-4CE2-AC22-8015A4DD1127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FE5-F271-4C3E-8706-9ADA6AB23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08F4-6DE9-4CE2-AC22-8015A4DD1127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FE5-F271-4C3E-8706-9ADA6AB23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08F4-6DE9-4CE2-AC22-8015A4DD1127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F2BDFE5-F271-4C3E-8706-9ADA6AB23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08F4-6DE9-4CE2-AC22-8015A4DD1127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FE5-F271-4C3E-8706-9ADA6AB23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08F4-6DE9-4CE2-AC22-8015A4DD1127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FE5-F271-4C3E-8706-9ADA6AB23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08F4-6DE9-4CE2-AC22-8015A4DD1127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FE5-F271-4C3E-8706-9ADA6AB23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08F4-6DE9-4CE2-AC22-8015A4DD1127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FE5-F271-4C3E-8706-9ADA6AB23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08F4-6DE9-4CE2-AC22-8015A4DD1127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FE5-F271-4C3E-8706-9ADA6AB23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08F4-6DE9-4CE2-AC22-8015A4DD1127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BDFE5-F271-4C3E-8706-9ADA6AB23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23708F4-6DE9-4CE2-AC22-8015A4DD1127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2BDFE5-F271-4C3E-8706-9ADA6AB23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dzen.ru/a/XoHXi4J0zU3pIKk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7776864" cy="1728192"/>
          </a:xfrm>
        </p:spPr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600" dirty="0" smtClean="0"/>
              <a:t>Муниципальное бюджетное общеобразовательное учреждение</a:t>
            </a:r>
            <a:br>
              <a:rPr lang="ru-RU" sz="1600" dirty="0" smtClean="0"/>
            </a:br>
            <a:r>
              <a:rPr lang="ru-RU" sz="1600" dirty="0" err="1" smtClean="0"/>
              <a:t>Костомукшского</a:t>
            </a:r>
            <a:r>
              <a:rPr lang="ru-RU" sz="1600" dirty="0" smtClean="0"/>
              <a:t> городского округа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496944" cy="684076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Информационный проект </a:t>
            </a:r>
            <a:endParaRPr lang="ru-RU" dirty="0"/>
          </a:p>
          <a:p>
            <a:r>
              <a:rPr lang="ru-RU" dirty="0" smtClean="0"/>
              <a:t>Влияние </a:t>
            </a:r>
            <a:r>
              <a:rPr lang="ru-RU" dirty="0"/>
              <a:t>сотового телефона на </a:t>
            </a:r>
            <a:r>
              <a:rPr lang="ru-RU" dirty="0" smtClean="0"/>
              <a:t>школьника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algn="r"/>
            <a:r>
              <a:rPr lang="ru-RU" dirty="0"/>
              <a:t>Выполнила:</a:t>
            </a:r>
          </a:p>
          <a:p>
            <a:pPr algn="r"/>
            <a:r>
              <a:rPr lang="ru-RU" dirty="0"/>
              <a:t>Данченко Эмилия </a:t>
            </a:r>
          </a:p>
          <a:p>
            <a:pPr algn="r"/>
            <a:r>
              <a:rPr lang="ru-RU" dirty="0"/>
              <a:t>ученица 3 «Б» класса</a:t>
            </a:r>
          </a:p>
          <a:p>
            <a:pPr algn="r"/>
            <a:r>
              <a:rPr lang="ru-RU" dirty="0"/>
              <a:t>Руководитель:</a:t>
            </a:r>
          </a:p>
          <a:p>
            <a:pPr algn="r"/>
            <a:r>
              <a:rPr lang="ru-RU" dirty="0"/>
              <a:t>Кудинова </a:t>
            </a:r>
            <a:r>
              <a:rPr lang="ru-RU" dirty="0" smtClean="0"/>
              <a:t>А В. (</a:t>
            </a:r>
            <a:r>
              <a:rPr lang="ru-RU" dirty="0"/>
              <a:t>родитель)</a:t>
            </a:r>
          </a:p>
          <a:p>
            <a:pPr algn="r"/>
            <a:endParaRPr lang="ru-RU" dirty="0"/>
          </a:p>
          <a:p>
            <a:pPr algn="r"/>
            <a:endParaRPr lang="ru-RU" dirty="0"/>
          </a:p>
          <a:p>
            <a:r>
              <a:rPr lang="ru-RU" dirty="0"/>
              <a:t>Костомукша 2024г.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3208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640960" cy="396044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636912"/>
            <a:ext cx="6120680" cy="1584176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832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43608" y="332656"/>
            <a:ext cx="144016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384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pPr marL="137160" indent="0">
              <a:buNone/>
            </a:pPr>
            <a:r>
              <a:rPr lang="ru-RU" sz="3800" b="1" u="sng" dirty="0"/>
              <a:t>Объект:</a:t>
            </a:r>
          </a:p>
          <a:p>
            <a:pPr marL="137160" indent="0">
              <a:buNone/>
            </a:pPr>
            <a:r>
              <a:rPr lang="ru-RU" sz="3800" dirty="0"/>
              <a:t>зависимость здоровья школьника от мобильного телефона.</a:t>
            </a:r>
          </a:p>
          <a:p>
            <a:pPr marL="137160" indent="0">
              <a:buNone/>
            </a:pPr>
            <a:r>
              <a:rPr lang="ru-RU" sz="3800" b="1" u="sng" dirty="0"/>
              <a:t>Предмет:</a:t>
            </a:r>
          </a:p>
          <a:p>
            <a:pPr marL="137160" indent="0">
              <a:buNone/>
            </a:pPr>
            <a:r>
              <a:rPr lang="ru-RU" sz="3800" dirty="0"/>
              <a:t>влияние мобильного телефона на школьника.</a:t>
            </a:r>
          </a:p>
          <a:p>
            <a:pPr marL="137160" indent="0">
              <a:buNone/>
            </a:pPr>
            <a:r>
              <a:rPr lang="ru-RU" sz="3800" b="1" u="sng" dirty="0"/>
              <a:t>Цель:</a:t>
            </a:r>
          </a:p>
          <a:p>
            <a:pPr marL="137160" indent="0">
              <a:buNone/>
            </a:pPr>
            <a:r>
              <a:rPr lang="ru-RU" sz="3800" dirty="0"/>
              <a:t>изучение влияния мобильного телефона на школьника</a:t>
            </a:r>
          </a:p>
          <a:p>
            <a:pPr marL="137160" indent="0">
              <a:buNone/>
            </a:pPr>
            <a:r>
              <a:rPr lang="ru-RU" sz="3800" b="1" u="sng" dirty="0"/>
              <a:t>Задачи:</a:t>
            </a:r>
          </a:p>
          <a:p>
            <a:pPr marL="137160" indent="0">
              <a:buNone/>
            </a:pPr>
            <a:r>
              <a:rPr lang="ru-RU" sz="3800" dirty="0"/>
              <a:t>1.	Изучить историю создания мобильного телефона</a:t>
            </a:r>
          </a:p>
          <a:p>
            <a:pPr marL="137160" indent="0">
              <a:buNone/>
            </a:pPr>
            <a:r>
              <a:rPr lang="ru-RU" sz="3800" dirty="0"/>
              <a:t>2.	Изучить профессиональное мнение  относительно пользы и вреда мобильного телефона</a:t>
            </a:r>
          </a:p>
          <a:p>
            <a:pPr marL="137160" indent="0">
              <a:buNone/>
            </a:pPr>
            <a:r>
              <a:rPr lang="ru-RU" sz="3800" dirty="0"/>
              <a:t>3.	Выяснить отношение одноклассников к благотворному влиянию и злоупотреблению мобильным телефоном.</a:t>
            </a:r>
          </a:p>
          <a:p>
            <a:pPr marL="137160" indent="0">
              <a:buNone/>
            </a:pPr>
            <a:r>
              <a:rPr lang="ru-RU" sz="3800" dirty="0"/>
              <a:t>4.	Проанализировать полученные результаты и сделать выводы о пользе или вреде использования мобильного телефона школьниками.</a:t>
            </a:r>
          </a:p>
          <a:p>
            <a:pPr marL="137160" indent="0">
              <a:buNone/>
            </a:pPr>
            <a:r>
              <a:rPr lang="ru-RU" sz="3800" b="1" u="sng" dirty="0"/>
              <a:t>Методы:</a:t>
            </a:r>
          </a:p>
          <a:p>
            <a:pPr marL="137160" indent="0">
              <a:buNone/>
            </a:pPr>
            <a:r>
              <a:rPr lang="ru-RU" sz="3800" dirty="0"/>
              <a:t>1.	Анализ литературы</a:t>
            </a:r>
          </a:p>
          <a:p>
            <a:pPr marL="137160" indent="0">
              <a:buNone/>
            </a:pPr>
            <a:r>
              <a:rPr lang="ru-RU" sz="3800" dirty="0"/>
              <a:t>2.	Анкетирование</a:t>
            </a: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817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Кто же изобрел телефон?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5482952" cy="2304256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Первый прототип портативного сотового телефона (</a:t>
            </a:r>
            <a:r>
              <a:rPr lang="ru-RU" sz="2400" dirty="0" err="1"/>
              <a:t>Motorola</a:t>
            </a:r>
            <a:r>
              <a:rPr lang="ru-RU" sz="2400" dirty="0"/>
              <a:t> </a:t>
            </a:r>
            <a:r>
              <a:rPr lang="ru-RU" sz="2400" dirty="0" err="1"/>
              <a:t>DynaTAC</a:t>
            </a:r>
            <a:r>
              <a:rPr lang="ru-RU" sz="2400" dirty="0"/>
              <a:t>) был выпущен в 1973 </a:t>
            </a:r>
            <a:r>
              <a:rPr lang="ru-RU" sz="2400" dirty="0" smtClean="0"/>
              <a:t>году.</a:t>
            </a:r>
            <a:r>
              <a:rPr lang="vi-VN" sz="2400" dirty="0" smtClean="0"/>
              <a:t> </a:t>
            </a:r>
            <a:r>
              <a:rPr lang="ru-RU" sz="2400" dirty="0"/>
              <a:t>Считается, что первый звонок по этому телефону был сделан 3 апреля 1973 года, </a:t>
            </a:r>
            <a:r>
              <a:rPr lang="ru-RU" sz="2400" dirty="0" smtClean="0"/>
              <a:t>его изобретателем, сотрудником </a:t>
            </a:r>
            <a:r>
              <a:rPr lang="ru-RU" sz="2400" dirty="0" err="1"/>
              <a:t>Motorola</a:t>
            </a:r>
            <a:r>
              <a:rPr lang="ru-RU" sz="2400" dirty="0"/>
              <a:t> </a:t>
            </a:r>
            <a:r>
              <a:rPr lang="ru-RU" sz="2400" dirty="0" smtClean="0"/>
              <a:t>Мартином  </a:t>
            </a:r>
            <a:r>
              <a:rPr lang="ru-RU" sz="2400" dirty="0"/>
              <a:t>Купером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4410" y="592806"/>
            <a:ext cx="2448272" cy="3506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005064"/>
            <a:ext cx="2090341" cy="259186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-7911" y="3045254"/>
            <a:ext cx="46449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Что же такое мобильный </a:t>
            </a:r>
            <a:r>
              <a:rPr lang="ru-RU" sz="2800" b="1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телефон</a:t>
            </a:r>
          </a:p>
          <a:p>
            <a:pPr algn="ctr"/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69853" y="4797152"/>
            <a:ext cx="68636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smtClean="0">
                <a:solidFill>
                  <a:prstClr val="black"/>
                </a:solidFill>
              </a:rPr>
              <a:t>Мобильный </a:t>
            </a:r>
            <a:r>
              <a:rPr lang="ru-RU" sz="2800">
                <a:solidFill>
                  <a:prstClr val="black"/>
                </a:solidFill>
              </a:rPr>
              <a:t>телефон- </a:t>
            </a:r>
            <a:r>
              <a:rPr lang="ru-RU" sz="2800" smtClean="0">
                <a:solidFill>
                  <a:prstClr val="black"/>
                </a:solidFill>
              </a:rPr>
              <a:t>это телефон</a:t>
            </a:r>
            <a:r>
              <a:rPr lang="ru-RU" sz="2800" dirty="0">
                <a:solidFill>
                  <a:prstClr val="black"/>
                </a:solidFill>
              </a:rPr>
              <a:t>, предназначенный для работы в сетях сотовой связи, обменом данными</a:t>
            </a:r>
          </a:p>
        </p:txBody>
      </p:sp>
    </p:spTree>
    <p:extLst>
      <p:ext uri="{BB962C8B-B14F-4D97-AF65-F5344CB8AC3E}">
        <p14:creationId xmlns:p14="http://schemas.microsoft.com/office/powerpoint/2010/main" xmlns="" val="157857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Польза мобильного телефона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отслеживание ребенка в школе, постоянная связь с родителями</a:t>
            </a:r>
          </a:p>
          <a:p>
            <a:r>
              <a:rPr lang="ru-RU" dirty="0"/>
              <a:t>возможность установки различных напоминаний</a:t>
            </a:r>
          </a:p>
          <a:p>
            <a:r>
              <a:rPr lang="ru-RU" dirty="0"/>
              <a:t>сокращение рисков угрозы в случае возникновения экстренной ситуации (звонок в службы оперативной помощи)</a:t>
            </a:r>
          </a:p>
          <a:p>
            <a:r>
              <a:rPr lang="ru-RU" dirty="0" smtClean="0"/>
              <a:t>Общение с друзьями</a:t>
            </a:r>
            <a:endParaRPr lang="ru-RU" dirty="0"/>
          </a:p>
          <a:p>
            <a:r>
              <a:rPr lang="ru-RU" dirty="0"/>
              <a:t>источник доступа в глобальную сеть Интернет</a:t>
            </a:r>
          </a:p>
          <a:p>
            <a:r>
              <a:rPr lang="ru-RU" dirty="0"/>
              <a:t>помощник в обучении</a:t>
            </a:r>
          </a:p>
        </p:txBody>
      </p:sp>
    </p:spTree>
    <p:extLst>
      <p:ext uri="{BB962C8B-B14F-4D97-AF65-F5344CB8AC3E}">
        <p14:creationId xmlns:p14="http://schemas.microsoft.com/office/powerpoint/2010/main" xmlns="" val="201324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Вред мобильных телефонов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Частое использование телефона приводит к:</a:t>
            </a:r>
          </a:p>
          <a:p>
            <a:r>
              <a:rPr lang="ru-RU" dirty="0" smtClean="0"/>
              <a:t>Ухудшению зрения</a:t>
            </a:r>
          </a:p>
          <a:p>
            <a:r>
              <a:rPr lang="ru-RU" dirty="0" smtClean="0"/>
              <a:t>Влияет на психику школьника</a:t>
            </a:r>
          </a:p>
          <a:p>
            <a:r>
              <a:rPr lang="ru-RU" dirty="0" smtClean="0"/>
              <a:t>Головные боли</a:t>
            </a:r>
          </a:p>
          <a:p>
            <a:r>
              <a:rPr lang="ru-RU" dirty="0" smtClean="0"/>
              <a:t>Дети плохо учатся</a:t>
            </a:r>
          </a:p>
          <a:p>
            <a:r>
              <a:rPr lang="ru-RU" dirty="0" smtClean="0"/>
              <a:t>Возникает зависимость (может появится агрессия)</a:t>
            </a:r>
          </a:p>
          <a:p>
            <a:r>
              <a:rPr lang="ru-RU" dirty="0" smtClean="0"/>
              <a:t>Нарушение сна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895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719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38166137"/>
              </p:ext>
            </p:extLst>
          </p:nvPr>
        </p:nvGraphicFramePr>
        <p:xfrm flipV="1">
          <a:off x="251520" y="6193309"/>
          <a:ext cx="45719" cy="116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292080" y="1052736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Использование телефона на переменке в </a:t>
            </a:r>
            <a:r>
              <a:rPr lang="ru-RU" sz="2400" b="1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школе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2061821726"/>
              </p:ext>
            </p:extLst>
          </p:nvPr>
        </p:nvGraphicFramePr>
        <p:xfrm>
          <a:off x="3987155" y="2276872"/>
          <a:ext cx="5481389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135877324"/>
              </p:ext>
            </p:extLst>
          </p:nvPr>
        </p:nvGraphicFramePr>
        <p:xfrm>
          <a:off x="179512" y="1460976"/>
          <a:ext cx="4824536" cy="2832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5576" y="260648"/>
            <a:ext cx="32315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Использование телефона перед сном</a:t>
            </a:r>
            <a:endParaRPr lang="ru-RU" sz="2400" dirty="0">
              <a:solidFill>
                <a:prstClr val="black"/>
              </a:solidFill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xmlns="" val="342378964"/>
              </p:ext>
            </p:extLst>
          </p:nvPr>
        </p:nvGraphicFramePr>
        <p:xfrm>
          <a:off x="3203848" y="4509120"/>
          <a:ext cx="4824536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88943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268760"/>
            <a:ext cx="375476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2004612"/>
              </p:ext>
            </p:extLst>
          </p:nvPr>
        </p:nvGraphicFramePr>
        <p:xfrm>
          <a:off x="68114" y="1840518"/>
          <a:ext cx="4834880" cy="4565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644008" y="517546"/>
            <a:ext cx="4032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Для </a:t>
            </a:r>
            <a:r>
              <a:rPr lang="ru-RU" sz="28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чего школьники используют </a:t>
            </a:r>
            <a:r>
              <a:rPr lang="ru-RU" sz="2800" b="1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 мобильный телефон</a:t>
            </a:r>
            <a:r>
              <a:rPr lang="ru-RU" sz="24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/>
            </a:r>
            <a:br>
              <a:rPr lang="ru-RU" sz="24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</a:br>
            <a:r>
              <a:rPr lang="ru-RU" sz="2400" b="1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19188" y="455523"/>
            <a:ext cx="27327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Влияние телефона на школьника</a:t>
            </a:r>
            <a:endParaRPr lang="ru-RU" sz="2800" dirty="0">
              <a:solidFill>
                <a:prstClr val="black"/>
              </a:solidFill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1609231746"/>
              </p:ext>
            </p:extLst>
          </p:nvPr>
        </p:nvGraphicFramePr>
        <p:xfrm>
          <a:off x="4788024" y="2271872"/>
          <a:ext cx="4488160" cy="4048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7364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4720"/>
            <a:ext cx="8229600" cy="1143000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877272"/>
          </a:xfrm>
        </p:spPr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dirty="0"/>
              <a:t>Что бы выявить влияние мобильного телефона на школьника, я поставила перед собой </a:t>
            </a:r>
            <a:r>
              <a:rPr lang="ru-RU" dirty="0" smtClean="0"/>
              <a:t>задачи. И пришла к выводу:</a:t>
            </a:r>
            <a:endParaRPr lang="ru-RU" dirty="0"/>
          </a:p>
          <a:p>
            <a:pPr marL="137160" indent="0">
              <a:buNone/>
            </a:pPr>
            <a:r>
              <a:rPr lang="ru-RU" dirty="0" smtClean="0"/>
              <a:t>1. Чем </a:t>
            </a:r>
            <a:r>
              <a:rPr lang="ru-RU" dirty="0"/>
              <a:t>больше мы находимся  с телефоном, тем больший вред наносится  нашему здоровью. </a:t>
            </a:r>
          </a:p>
          <a:p>
            <a:pPr marL="137160" indent="0">
              <a:buNone/>
            </a:pPr>
            <a:r>
              <a:rPr lang="ru-RU" dirty="0" smtClean="0"/>
              <a:t>2.Большинство </a:t>
            </a:r>
            <a:r>
              <a:rPr lang="ru-RU" dirty="0"/>
              <a:t>школьников пользуются телефоном для звонков и общения, и конечно же игры.</a:t>
            </a:r>
          </a:p>
          <a:p>
            <a:pPr marL="137160" indent="0">
              <a:buNone/>
            </a:pPr>
            <a:r>
              <a:rPr lang="ru-RU" dirty="0"/>
              <a:t>По итогам исследования, я выяснила, что мобильный телефон может быть не только полезен для школьника, но и так же оказывать вредное воздействие на организм.</a:t>
            </a:r>
          </a:p>
          <a:p>
            <a:pPr marL="137160" indent="0">
              <a:buNone/>
            </a:pPr>
            <a:r>
              <a:rPr lang="ru-RU" dirty="0"/>
              <a:t>Поэтому я составила памятку для себя, и хочу поделиться со своими  одноклассниками  результатами своего исследования, что бы помочь им снизить негативное влияние мобильного телефона на организм, которое оформила в памятку.</a:t>
            </a:r>
          </a:p>
          <a:p>
            <a:pPr marL="137160" indent="0">
              <a:buNone/>
            </a:pPr>
            <a:r>
              <a:rPr lang="ru-RU" dirty="0"/>
              <a:t> 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819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1.Интернет </a:t>
            </a:r>
            <a:r>
              <a:rPr lang="ru-RU" dirty="0"/>
              <a:t>ресурс https://ru.wikipedia.org сотовый </a:t>
            </a:r>
            <a:r>
              <a:rPr lang="ru-RU" dirty="0" smtClean="0"/>
              <a:t>телефон</a:t>
            </a:r>
          </a:p>
          <a:p>
            <a:pPr marL="137160" indent="0">
              <a:buNone/>
            </a:pPr>
            <a:r>
              <a:rPr lang="ru-RU" dirty="0" smtClean="0">
                <a:hlinkClick r:id="rId2"/>
              </a:rPr>
              <a:t>2.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dzen.ru/a/XoHXi4J0zU3pIKkh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3.Анна </a:t>
            </a:r>
            <a:r>
              <a:rPr lang="ru-RU" dirty="0" err="1"/>
              <a:t>Рапопорт</a:t>
            </a:r>
            <a:r>
              <a:rPr lang="ru-RU" dirty="0"/>
              <a:t>. </a:t>
            </a:r>
            <a:r>
              <a:rPr lang="ru-RU" dirty="0" err="1"/>
              <a:t>Pro</a:t>
            </a:r>
            <a:r>
              <a:rPr lang="ru-RU" dirty="0"/>
              <a:t> Телефон. Энциклопедия для детей и взрослых. Питер, 2019 г</a:t>
            </a:r>
          </a:p>
        </p:txBody>
      </p:sp>
    </p:spTree>
    <p:extLst>
      <p:ext uri="{BB962C8B-B14F-4D97-AF65-F5344CB8AC3E}">
        <p14:creationId xmlns:p14="http://schemas.microsoft.com/office/powerpoint/2010/main" xmlns="" val="387251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319</TotalTime>
  <Words>360</Words>
  <Application>Microsoft Office PowerPoint</Application>
  <PresentationFormat>Экран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    Муниципальное бюджетное общеобразовательное учреждение Костомукшского городского округа </vt:lpstr>
      <vt:lpstr>Слайд 2</vt:lpstr>
      <vt:lpstr>Кто же изобрел телефон? </vt:lpstr>
      <vt:lpstr>Польза мобильного телефона</vt:lpstr>
      <vt:lpstr>Вред мобильных телефонов</vt:lpstr>
      <vt:lpstr>Слайд 6</vt:lpstr>
      <vt:lpstr> </vt:lpstr>
      <vt:lpstr>вывод</vt:lpstr>
      <vt:lpstr>Список литературы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КГО «ГИМНАЗИЯ»</dc:title>
  <dc:creator>Kudinova Anastasiia</dc:creator>
  <cp:lastModifiedBy>КАБ 3Н</cp:lastModifiedBy>
  <cp:revision>25</cp:revision>
  <dcterms:created xsi:type="dcterms:W3CDTF">2024-01-24T19:56:15Z</dcterms:created>
  <dcterms:modified xsi:type="dcterms:W3CDTF">2024-02-06T11:29:09Z</dcterms:modified>
</cp:coreProperties>
</file>